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256" r:id="rId2"/>
    <p:sldId id="591" r:id="rId3"/>
    <p:sldId id="613" r:id="rId4"/>
    <p:sldId id="614" r:id="rId5"/>
    <p:sldId id="395" r:id="rId6"/>
    <p:sldId id="396" r:id="rId7"/>
    <p:sldId id="397" r:id="rId8"/>
    <p:sldId id="398" r:id="rId9"/>
    <p:sldId id="399" r:id="rId10"/>
    <p:sldId id="400" r:id="rId11"/>
    <p:sldId id="401" r:id="rId12"/>
    <p:sldId id="402" r:id="rId13"/>
    <p:sldId id="403" r:id="rId14"/>
    <p:sldId id="404" r:id="rId15"/>
    <p:sldId id="405" r:id="rId16"/>
    <p:sldId id="406" r:id="rId17"/>
    <p:sldId id="407" r:id="rId18"/>
    <p:sldId id="408" r:id="rId19"/>
    <p:sldId id="615" r:id="rId20"/>
    <p:sldId id="616" r:id="rId21"/>
    <p:sldId id="417" r:id="rId22"/>
    <p:sldId id="418" r:id="rId23"/>
    <p:sldId id="419" r:id="rId24"/>
    <p:sldId id="420" r:id="rId25"/>
    <p:sldId id="421" r:id="rId26"/>
    <p:sldId id="422" r:id="rId27"/>
    <p:sldId id="423" r:id="rId28"/>
    <p:sldId id="617" r:id="rId29"/>
    <p:sldId id="618" r:id="rId30"/>
    <p:sldId id="432" r:id="rId31"/>
    <p:sldId id="433" r:id="rId32"/>
    <p:sldId id="434" r:id="rId33"/>
    <p:sldId id="435" r:id="rId34"/>
    <p:sldId id="436" r:id="rId35"/>
    <p:sldId id="437" r:id="rId36"/>
    <p:sldId id="438" r:id="rId37"/>
    <p:sldId id="619" r:id="rId38"/>
    <p:sldId id="620" r:id="rId39"/>
    <p:sldId id="621" r:id="rId40"/>
    <p:sldId id="622" r:id="rId41"/>
    <p:sldId id="453" r:id="rId42"/>
    <p:sldId id="454" r:id="rId43"/>
    <p:sldId id="455" r:id="rId44"/>
    <p:sldId id="456" r:id="rId45"/>
    <p:sldId id="457" r:id="rId46"/>
    <p:sldId id="458" r:id="rId47"/>
    <p:sldId id="623" r:id="rId48"/>
    <p:sldId id="624" r:id="rId49"/>
    <p:sldId id="467" r:id="rId50"/>
    <p:sldId id="468" r:id="rId51"/>
    <p:sldId id="469" r:id="rId52"/>
    <p:sldId id="625" r:id="rId53"/>
    <p:sldId id="626" r:id="rId54"/>
    <p:sldId id="478" r:id="rId55"/>
    <p:sldId id="479" r:id="rId56"/>
    <p:sldId id="480" r:id="rId57"/>
    <p:sldId id="481" r:id="rId58"/>
    <p:sldId id="627" r:id="rId59"/>
    <p:sldId id="628" r:id="rId60"/>
    <p:sldId id="629" r:id="rId61"/>
    <p:sldId id="491" r:id="rId62"/>
    <p:sldId id="492" r:id="rId63"/>
    <p:sldId id="493" r:id="rId64"/>
    <p:sldId id="494" r:id="rId65"/>
    <p:sldId id="495" r:id="rId66"/>
    <p:sldId id="496" r:id="rId67"/>
    <p:sldId id="497" r:id="rId68"/>
    <p:sldId id="498" r:id="rId69"/>
    <p:sldId id="499" r:id="rId70"/>
    <p:sldId id="502" r:id="rId71"/>
    <p:sldId id="503" r:id="rId72"/>
    <p:sldId id="504" r:id="rId73"/>
    <p:sldId id="505" r:id="rId74"/>
    <p:sldId id="506" r:id="rId75"/>
    <p:sldId id="507" r:id="rId76"/>
    <p:sldId id="510" r:id="rId77"/>
    <p:sldId id="511" r:id="rId78"/>
    <p:sldId id="512" r:id="rId79"/>
    <p:sldId id="513" r:id="rId80"/>
    <p:sldId id="514" r:id="rId81"/>
    <p:sldId id="630" r:id="rId82"/>
    <p:sldId id="631" r:id="rId83"/>
    <p:sldId id="523" r:id="rId84"/>
    <p:sldId id="524" r:id="rId85"/>
    <p:sldId id="525" r:id="rId86"/>
    <p:sldId id="526" r:id="rId87"/>
    <p:sldId id="527" r:id="rId88"/>
    <p:sldId id="528" r:id="rId89"/>
    <p:sldId id="529" r:id="rId90"/>
    <p:sldId id="530" r:id="rId91"/>
    <p:sldId id="531" r:id="rId92"/>
    <p:sldId id="532" r:id="rId93"/>
    <p:sldId id="533" r:id="rId94"/>
  </p:sldIdLst>
  <p:sldSz cx="9144000" cy="6858000" type="screen4x3"/>
  <p:notesSz cx="7077075" cy="9363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sk &amp; File System Management" id="{7ABF30E7-321D-4C58-ABE0-C0DDAAB53118}">
          <p14:sldIdLst>
            <p14:sldId id="256"/>
            <p14:sldId id="591"/>
          </p14:sldIdLst>
        </p14:section>
        <p14:section name="File System Maintenance" id="{28BE1B60-6E63-4003-BB04-C87D45273AC1}">
          <p14:sldIdLst>
            <p14:sldId id="613"/>
            <p14:sldId id="614"/>
            <p14:sldId id="395"/>
            <p14:sldId id="396"/>
            <p14:sldId id="397"/>
            <p14:sldId id="398"/>
            <p14:sldId id="399"/>
            <p14:sldId id="400"/>
            <p14:sldId id="401"/>
            <p14:sldId id="402"/>
            <p14:sldId id="403"/>
            <p14:sldId id="404"/>
            <p14:sldId id="405"/>
            <p14:sldId id="406"/>
            <p14:sldId id="407"/>
            <p14:sldId id="408"/>
          </p14:sldIdLst>
        </p14:section>
        <p14:section name="Disk Quotas" id="{9794A372-DB9A-4C6F-A2F3-446494903F06}">
          <p14:sldIdLst>
            <p14:sldId id="615"/>
            <p14:sldId id="616"/>
            <p14:sldId id="417"/>
            <p14:sldId id="418"/>
            <p14:sldId id="419"/>
            <p14:sldId id="420"/>
            <p14:sldId id="421"/>
            <p14:sldId id="422"/>
            <p14:sldId id="423"/>
          </p14:sldIdLst>
        </p14:section>
        <p14:section name="Ownership" id="{6362FFC6-40FB-44A4-9727-FAC15DA90C88}">
          <p14:sldIdLst>
            <p14:sldId id="617"/>
            <p14:sldId id="618"/>
            <p14:sldId id="432"/>
            <p14:sldId id="433"/>
            <p14:sldId id="434"/>
            <p14:sldId id="435"/>
            <p14:sldId id="436"/>
            <p14:sldId id="437"/>
            <p14:sldId id="438"/>
          </p14:sldIdLst>
        </p14:section>
        <p14:section name="Permissions" id="{BD74417C-AC9B-42BD-89C7-8FBEE1DB9C42}">
          <p14:sldIdLst>
            <p14:sldId id="619"/>
            <p14:sldId id="620"/>
          </p14:sldIdLst>
        </p14:section>
        <p14:section name="The unmask Command" id="{97B364C6-A70B-46CD-A793-061F6C044545}">
          <p14:sldIdLst>
            <p14:sldId id="621"/>
            <p14:sldId id="622"/>
            <p14:sldId id="453"/>
            <p14:sldId id="454"/>
            <p14:sldId id="455"/>
            <p14:sldId id="456"/>
            <p14:sldId id="457"/>
            <p14:sldId id="458"/>
          </p14:sldIdLst>
        </p14:section>
        <p14:section name="Special Permissions" id="{FC0B685E-97FA-4E61-813E-F99728677D58}">
          <p14:sldIdLst>
            <p14:sldId id="623"/>
            <p14:sldId id="624"/>
            <p14:sldId id="467"/>
            <p14:sldId id="468"/>
            <p14:sldId id="469"/>
          </p14:sldIdLst>
        </p14:section>
        <p14:section name="Access Control Lists" id="{1E7E10B0-1ED8-40B3-9D2D-59452C40566E}">
          <p14:sldIdLst>
            <p14:sldId id="625"/>
            <p14:sldId id="626"/>
            <p14:sldId id="478"/>
            <p14:sldId id="479"/>
            <p14:sldId id="480"/>
            <p14:sldId id="481"/>
          </p14:sldIdLst>
        </p14:section>
        <p14:section name="Archive and Backup" id="{BA944A78-E0BF-4C33-A91A-E9E7ADA7EBEA}">
          <p14:sldIdLst>
            <p14:sldId id="627"/>
            <p14:sldId id="628"/>
            <p14:sldId id="629"/>
            <p14:sldId id="491"/>
            <p14:sldId id="492"/>
            <p14:sldId id="493"/>
            <p14:sldId id="494"/>
            <p14:sldId id="495"/>
            <p14:sldId id="496"/>
            <p14:sldId id="497"/>
            <p14:sldId id="498"/>
            <p14:sldId id="499"/>
            <p14:sldId id="502"/>
            <p14:sldId id="503"/>
            <p14:sldId id="504"/>
            <p14:sldId id="505"/>
            <p14:sldId id="506"/>
            <p14:sldId id="507"/>
            <p14:sldId id="510"/>
            <p14:sldId id="511"/>
            <p14:sldId id="512"/>
            <p14:sldId id="513"/>
            <p14:sldId id="514"/>
          </p14:sldIdLst>
        </p14:section>
        <p14:section name="Troubleshooting Storage" id="{BE4A9949-4B1D-432F-ABB0-1CAFFC7243B8}">
          <p14:sldIdLst>
            <p14:sldId id="630"/>
            <p14:sldId id="631"/>
            <p14:sldId id="523"/>
            <p14:sldId id="524"/>
            <p14:sldId id="525"/>
            <p14:sldId id="526"/>
            <p14:sldId id="527"/>
            <p14:sldId id="528"/>
            <p14:sldId id="529"/>
            <p14:sldId id="530"/>
            <p14:sldId id="531"/>
            <p14:sldId id="532"/>
            <p14:sldId id="53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l Nonnweiler" initials="JN" lastIdx="3" clrIdx="0">
    <p:extLst>
      <p:ext uri="{19B8F6BF-5375-455C-9EA6-DF929625EA0E}">
        <p15:presenceInfo xmlns:p15="http://schemas.microsoft.com/office/powerpoint/2012/main" userId="a6d9dedca4f980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75C"/>
    <a:srgbClr val="FFB8B9"/>
    <a:srgbClr val="C2B800"/>
    <a:srgbClr val="FFA900"/>
    <a:srgbClr val="E90000"/>
    <a:srgbClr val="FF4200"/>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5799" autoAdjust="0"/>
  </p:normalViewPr>
  <p:slideViewPr>
    <p:cSldViewPr snapToGrid="0">
      <p:cViewPr varScale="1">
        <p:scale>
          <a:sx n="111" d="100"/>
          <a:sy n="111" d="100"/>
        </p:scale>
        <p:origin x="3132" y="9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1"/>
            <a:ext cx="3066733" cy="469780"/>
          </a:xfrm>
          <a:prstGeom prst="rect">
            <a:avLst/>
          </a:prstGeom>
        </p:spPr>
        <p:txBody>
          <a:bodyPr vert="horz" lIns="93936" tIns="46968" rIns="93936" bIns="46968" rtlCol="0"/>
          <a:lstStyle>
            <a:lvl1pPr algn="r">
              <a:defRPr sz="1200"/>
            </a:lvl1pPr>
          </a:lstStyle>
          <a:p>
            <a:fld id="{9E9B50B7-599D-4BDE-A575-FF3ACCD201C3}" type="datetimeFigureOut">
              <a:rPr lang="en-US" smtClean="0"/>
              <a:t>9/18/2023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2"/>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6"/>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6"/>
            <a:ext cx="3066733" cy="469779"/>
          </a:xfrm>
          <a:prstGeom prst="rect">
            <a:avLst/>
          </a:prstGeom>
        </p:spPr>
        <p:txBody>
          <a:bodyPr vert="horz" lIns="93936" tIns="46968" rIns="93936" bIns="46968" rtlCol="0" anchor="b"/>
          <a:lstStyle>
            <a:lvl1pPr algn="r">
              <a:defRPr sz="1200"/>
            </a:lvl1pPr>
          </a:lstStyle>
          <a:p>
            <a:fld id="{0A6A57F6-0A89-43E5-884F-C15BEC3ED34C}" type="slidenum">
              <a:rPr lang="en-US" smtClean="0"/>
              <a:t>‹#›</a:t>
            </a:fld>
            <a:endParaRPr lang="en-US"/>
          </a:p>
        </p:txBody>
      </p:sp>
    </p:spTree>
    <p:extLst>
      <p:ext uri="{BB962C8B-B14F-4D97-AF65-F5344CB8AC3E}">
        <p14:creationId xmlns:p14="http://schemas.microsoft.com/office/powerpoint/2010/main" val="1997534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6A57F6-0A89-43E5-884F-C15BEC3ED34C}" type="slidenum">
              <a:rPr lang="en-US" smtClean="0"/>
              <a:t>2</a:t>
            </a:fld>
            <a:endParaRPr lang="en-US"/>
          </a:p>
        </p:txBody>
      </p:sp>
    </p:spTree>
    <p:extLst>
      <p:ext uri="{BB962C8B-B14F-4D97-AF65-F5344CB8AC3E}">
        <p14:creationId xmlns:p14="http://schemas.microsoft.com/office/powerpoint/2010/main" val="1773445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8400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6093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AABC6114-64D0-430F-A859-DFB33FA7FC12}" type="datetimeFigureOut">
              <a:rPr lang="en-US" smtClean="0"/>
              <a:t>9/18/2023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FD36E4-5C33-4488-AC5E-7FD29035BA48}" type="slidenum">
              <a:rPr lang="en-US" smtClean="0"/>
              <a:t>‹#›</a:t>
            </a:fld>
            <a:endParaRPr lang="en-US"/>
          </a:p>
        </p:txBody>
      </p:sp>
    </p:spTree>
    <p:extLst>
      <p:ext uri="{BB962C8B-B14F-4D97-AF65-F5344CB8AC3E}">
        <p14:creationId xmlns:p14="http://schemas.microsoft.com/office/powerpoint/2010/main" val="1440997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AABC6114-64D0-430F-A859-DFB33FA7FC12}" type="datetimeFigureOut">
              <a:rPr lang="en-US" smtClean="0"/>
              <a:t>9/18/2023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FD36E4-5C33-4488-AC5E-7FD29035BA48}" type="slidenum">
              <a:rPr lang="en-US" smtClean="0"/>
              <a:t>‹#›</a:t>
            </a:fld>
            <a:endParaRPr lang="en-US"/>
          </a:p>
        </p:txBody>
      </p:sp>
    </p:spTree>
    <p:extLst>
      <p:ext uri="{BB962C8B-B14F-4D97-AF65-F5344CB8AC3E}">
        <p14:creationId xmlns:p14="http://schemas.microsoft.com/office/powerpoint/2010/main" val="4044382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cNvSpPr>
            <a:spLocks noGrp="1"/>
          </p:cNvSpPr>
          <p:nvPr>
            <p:ph idx="1" hasCustomPrompt="1"/>
          </p:nvPr>
        </p:nvSpPr>
        <p:spPr>
          <a:xfrm>
            <a:off x="628650" y="1280162"/>
            <a:ext cx="7886700" cy="4812729"/>
          </a:xfrm>
          <a:effectLst/>
        </p:spPr>
        <p:txBody>
          <a:bodyPr>
            <a:normAutofit/>
          </a:bodyPr>
          <a:lstStyle>
            <a:lvl1pPr>
              <a:defRPr baseline="0">
                <a:latin typeface="Roboto" panose="02000000000000000000" pitchFamily="2" charset="0"/>
              </a:defRPr>
            </a:lvl1pPr>
            <a:lvl2pPr>
              <a:defRPr baseline="0">
                <a:latin typeface="Roboto" panose="02000000000000000000" pitchFamily="2" charset="0"/>
              </a:defRPr>
            </a:lvl2pPr>
            <a:lvl3pPr>
              <a:defRPr baseline="0">
                <a:latin typeface="Roboto" panose="02000000000000000000" pitchFamily="2" charset="0"/>
              </a:defRPr>
            </a:lvl3pPr>
            <a:lvl4pPr>
              <a:defRPr baseline="0">
                <a:latin typeface="Roboto" panose="02000000000000000000" pitchFamily="2" charset="0"/>
              </a:defRPr>
            </a:lvl4pPr>
            <a:lvl5pPr>
              <a:defRPr baseline="0">
                <a:latin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roduct"/>
          <p:cNvSpPr>
            <a:spLocks noGrp="1"/>
          </p:cNvSpPr>
          <p:nvPr>
            <p:ph type="body" sz="quarter" idx="12" hasCustomPrompt="1"/>
          </p:nvPr>
        </p:nvSpPr>
        <p:spPr>
          <a:xfrm>
            <a:off x="293321" y="6294040"/>
            <a:ext cx="2749917" cy="278210"/>
          </a:xfrm>
        </p:spPr>
        <p:txBody>
          <a:bodyPr lIns="0" tIns="0" rIns="0" bIns="0" anchor="ctr" anchorCtr="0">
            <a:normAutofit/>
          </a:bodyPr>
          <a:lstStyle>
            <a:lvl1pPr marL="0" indent="0">
              <a:buNone/>
              <a:defRPr sz="1200" b="0" cap="all" spc="53" baseline="0">
                <a:solidFill>
                  <a:schemeClr val="tx2">
                    <a:lumMod val="60000"/>
                    <a:lumOff val="40000"/>
                  </a:schemeClr>
                </a:solidFill>
                <a:latin typeface="Pathway Gothic One" panose="02000506050000020004" pitchFamily="2" charset="0"/>
                <a:ea typeface="Coo Hew" pitchFamily="2" charset="0"/>
              </a:defRPr>
            </a:lvl1pPr>
          </a:lstStyle>
          <a:p>
            <a:pPr lvl="0"/>
            <a:r>
              <a:rPr lang="en-US"/>
              <a:t>PRODUCT</a:t>
            </a:r>
          </a:p>
        </p:txBody>
      </p:sp>
      <p:sp>
        <p:nvSpPr>
          <p:cNvPr id="7" name="Title"/>
          <p:cNvSpPr>
            <a:spLocks noGrp="1"/>
          </p:cNvSpPr>
          <p:nvPr>
            <p:ph type="title" hasCustomPrompt="1"/>
          </p:nvPr>
        </p:nvSpPr>
        <p:spPr>
          <a:xfrm>
            <a:off x="628651" y="300505"/>
            <a:ext cx="7886699" cy="979656"/>
          </a:xfrm>
          <a:prstGeom prst="rect">
            <a:avLst/>
          </a:prstGeom>
        </p:spPr>
        <p:txBody>
          <a:bodyPr anchor="ctr" anchorCtr="0">
            <a:normAutofit/>
          </a:bodyPr>
          <a:lstStyle>
            <a:lvl1pPr>
              <a:defRPr sz="3600" cap="none" normalizeH="0" baseline="0"/>
            </a:lvl1pPr>
          </a:lstStyle>
          <a:p>
            <a:r>
              <a:rPr lang="en-US"/>
              <a:t>Click to Edit Master Title Style</a:t>
            </a:r>
          </a:p>
        </p:txBody>
      </p:sp>
    </p:spTree>
    <p:extLst>
      <p:ext uri="{BB962C8B-B14F-4D97-AF65-F5344CB8AC3E}">
        <p14:creationId xmlns:p14="http://schemas.microsoft.com/office/powerpoint/2010/main" val="84951487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icture Slide">
    <p:spTree>
      <p:nvGrpSpPr>
        <p:cNvPr id="1" name=""/>
        <p:cNvGrpSpPr/>
        <p:nvPr/>
      </p:nvGrpSpPr>
      <p:grpSpPr>
        <a:xfrm>
          <a:off x="0" y="0"/>
          <a:ext cx="0" cy="0"/>
          <a:chOff x="0" y="0"/>
          <a:chExt cx="0" cy="0"/>
        </a:xfrm>
      </p:grpSpPr>
      <p:sp>
        <p:nvSpPr>
          <p:cNvPr id="8" name="Title"/>
          <p:cNvSpPr>
            <a:spLocks noGrp="1"/>
          </p:cNvSpPr>
          <p:nvPr>
            <p:ph type="title" hasCustomPrompt="1"/>
          </p:nvPr>
        </p:nvSpPr>
        <p:spPr>
          <a:xfrm>
            <a:off x="628651" y="300505"/>
            <a:ext cx="7886699" cy="979656"/>
          </a:xfrm>
          <a:prstGeom prst="rect">
            <a:avLst/>
          </a:prstGeom>
        </p:spPr>
        <p:txBody>
          <a:bodyPr anchor="ctr" anchorCtr="0">
            <a:normAutofit/>
          </a:bodyPr>
          <a:lstStyle>
            <a:lvl1pPr>
              <a:defRPr sz="3600" cap="none" normalizeH="0" baseline="0"/>
            </a:lvl1pPr>
          </a:lstStyle>
          <a:p>
            <a:r>
              <a:rPr lang="en-US"/>
              <a:t>Click to Edit Master Title Style</a:t>
            </a:r>
          </a:p>
        </p:txBody>
      </p:sp>
      <p:sp>
        <p:nvSpPr>
          <p:cNvPr id="6" name="Content"/>
          <p:cNvSpPr>
            <a:spLocks noGrp="1"/>
          </p:cNvSpPr>
          <p:nvPr>
            <p:ph type="pic" sz="quarter" idx="10"/>
          </p:nvPr>
        </p:nvSpPr>
        <p:spPr>
          <a:xfrm>
            <a:off x="137160" y="1280160"/>
            <a:ext cx="8771382" cy="5013880"/>
          </a:xfrm>
        </p:spPr>
        <p:txBody>
          <a:bodyPr/>
          <a:lstStyle>
            <a:lvl1pPr marL="0" indent="0">
              <a:buNone/>
              <a:defRPr/>
            </a:lvl1pPr>
          </a:lstStyle>
          <a:p>
            <a:r>
              <a:rPr lang="en-US" dirty="0"/>
              <a:t>Click icon to add picture</a:t>
            </a:r>
          </a:p>
        </p:txBody>
      </p:sp>
      <p:sp>
        <p:nvSpPr>
          <p:cNvPr id="5" name="Product"/>
          <p:cNvSpPr>
            <a:spLocks noGrp="1"/>
          </p:cNvSpPr>
          <p:nvPr>
            <p:ph type="body" sz="quarter" idx="12" hasCustomPrompt="1"/>
          </p:nvPr>
        </p:nvSpPr>
        <p:spPr>
          <a:xfrm>
            <a:off x="293321" y="6294040"/>
            <a:ext cx="2749917" cy="278210"/>
          </a:xfrm>
        </p:spPr>
        <p:txBody>
          <a:bodyPr lIns="0" tIns="0" rIns="0" bIns="0" anchor="ctr" anchorCtr="0">
            <a:normAutofit/>
          </a:bodyPr>
          <a:lstStyle>
            <a:lvl1pPr marL="0" indent="0">
              <a:buNone/>
              <a:defRPr sz="1200" b="0" cap="all" spc="53" baseline="0">
                <a:solidFill>
                  <a:schemeClr val="tx2">
                    <a:lumMod val="60000"/>
                    <a:lumOff val="40000"/>
                  </a:schemeClr>
                </a:solidFill>
                <a:latin typeface="Pathway Gothic One" panose="02000506050000020004" pitchFamily="2" charset="0"/>
                <a:ea typeface="Coo Hew" pitchFamily="2" charset="0"/>
              </a:defRPr>
            </a:lvl1pPr>
          </a:lstStyle>
          <a:p>
            <a:pPr lvl="0"/>
            <a:r>
              <a:rPr lang="en-US"/>
              <a:t>PRODUCT</a:t>
            </a:r>
          </a:p>
        </p:txBody>
      </p:sp>
    </p:spTree>
    <p:extLst>
      <p:ext uri="{BB962C8B-B14F-4D97-AF65-F5344CB8AC3E}">
        <p14:creationId xmlns:p14="http://schemas.microsoft.com/office/powerpoint/2010/main" val="37529024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400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AABC6114-64D0-430F-A859-DFB33FA7FC12}" type="datetimeFigureOut">
              <a:rPr lang="en-US" smtClean="0"/>
              <a:t>9/18/2023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FD36E4-5C33-4488-AC5E-7FD29035BA48}" type="slidenum">
              <a:rPr lang="en-US" smtClean="0"/>
              <a:t>‹#›</a:t>
            </a:fld>
            <a:endParaRPr lang="en-US"/>
          </a:p>
        </p:txBody>
      </p:sp>
    </p:spTree>
    <p:extLst>
      <p:ext uri="{BB962C8B-B14F-4D97-AF65-F5344CB8AC3E}">
        <p14:creationId xmlns:p14="http://schemas.microsoft.com/office/powerpoint/2010/main" val="199480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84000">
              <a:schemeClr val="accent1">
                <a:lumMod val="5000"/>
                <a:lumOff val="95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AABC6114-64D0-430F-A859-DFB33FA7FC12}" type="datetimeFigureOut">
              <a:rPr lang="en-US" smtClean="0"/>
              <a:t>9/18/2023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FD36E4-5C33-4488-AC5E-7FD29035BA48}" type="slidenum">
              <a:rPr lang="en-US" smtClean="0"/>
              <a:t>‹#›</a:t>
            </a:fld>
            <a:endParaRPr lang="en-US"/>
          </a:p>
        </p:txBody>
      </p:sp>
    </p:spTree>
    <p:extLst>
      <p:ext uri="{BB962C8B-B14F-4D97-AF65-F5344CB8AC3E}">
        <p14:creationId xmlns:p14="http://schemas.microsoft.com/office/powerpoint/2010/main" val="183906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4000">
              <a:schemeClr val="accent1">
                <a:lumMod val="5000"/>
                <a:lumOff val="95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AABC6114-64D0-430F-A859-DFB33FA7FC12}" type="datetimeFigureOut">
              <a:rPr lang="en-US" smtClean="0"/>
              <a:t>9/18/2023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FD36E4-5C33-4488-AC5E-7FD29035BA48}" type="slidenum">
              <a:rPr lang="en-US" smtClean="0"/>
              <a:t>‹#›</a:t>
            </a:fld>
            <a:endParaRPr lang="en-US"/>
          </a:p>
        </p:txBody>
      </p:sp>
    </p:spTree>
    <p:extLst>
      <p:ext uri="{BB962C8B-B14F-4D97-AF65-F5344CB8AC3E}">
        <p14:creationId xmlns:p14="http://schemas.microsoft.com/office/powerpoint/2010/main" val="3997281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84000">
              <a:schemeClr val="accent1">
                <a:lumMod val="5000"/>
                <a:lumOff val="95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AABC6114-64D0-430F-A859-DFB33FA7FC12}" type="datetimeFigureOut">
              <a:rPr lang="en-US" smtClean="0"/>
              <a:t>9/18/2023</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0FD36E4-5C33-4488-AC5E-7FD29035BA48}" type="slidenum">
              <a:rPr lang="en-US" smtClean="0"/>
              <a:t>‹#›</a:t>
            </a:fld>
            <a:endParaRPr lang="en-US"/>
          </a:p>
        </p:txBody>
      </p:sp>
    </p:spTree>
    <p:extLst>
      <p:ext uri="{BB962C8B-B14F-4D97-AF65-F5344CB8AC3E}">
        <p14:creationId xmlns:p14="http://schemas.microsoft.com/office/powerpoint/2010/main" val="385456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AABC6114-64D0-430F-A859-DFB33FA7FC12}" type="datetimeFigureOut">
              <a:rPr lang="en-US" smtClean="0"/>
              <a:t>9/18/2023</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0FD36E4-5C33-4488-AC5E-7FD29035BA48}" type="slidenum">
              <a:rPr lang="en-US" smtClean="0"/>
              <a:t>‹#›</a:t>
            </a:fld>
            <a:endParaRPr lang="en-US"/>
          </a:p>
        </p:txBody>
      </p:sp>
    </p:spTree>
    <p:extLst>
      <p:ext uri="{BB962C8B-B14F-4D97-AF65-F5344CB8AC3E}">
        <p14:creationId xmlns:p14="http://schemas.microsoft.com/office/powerpoint/2010/main" val="146149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AABC6114-64D0-430F-A859-DFB33FA7FC12}" type="datetimeFigureOut">
              <a:rPr lang="en-US" smtClean="0"/>
              <a:t>9/18/2023</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0FD36E4-5C33-4488-AC5E-7FD29035BA48}" type="slidenum">
              <a:rPr lang="en-US" smtClean="0"/>
              <a:t>‹#›</a:t>
            </a:fld>
            <a:endParaRPr lang="en-US"/>
          </a:p>
        </p:txBody>
      </p:sp>
    </p:spTree>
    <p:extLst>
      <p:ext uri="{BB962C8B-B14F-4D97-AF65-F5344CB8AC3E}">
        <p14:creationId xmlns:p14="http://schemas.microsoft.com/office/powerpoint/2010/main" val="424482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AABC6114-64D0-430F-A859-DFB33FA7FC12}" type="datetimeFigureOut">
              <a:rPr lang="en-US" smtClean="0"/>
              <a:t>9/18/2023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FD36E4-5C33-4488-AC5E-7FD29035BA48}" type="slidenum">
              <a:rPr lang="en-US" smtClean="0"/>
              <a:t>‹#›</a:t>
            </a:fld>
            <a:endParaRPr lang="en-US"/>
          </a:p>
        </p:txBody>
      </p:sp>
    </p:spTree>
    <p:extLst>
      <p:ext uri="{BB962C8B-B14F-4D97-AF65-F5344CB8AC3E}">
        <p14:creationId xmlns:p14="http://schemas.microsoft.com/office/powerpoint/2010/main" val="3483602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AABC6114-64D0-430F-A859-DFB33FA7FC12}" type="datetimeFigureOut">
              <a:rPr lang="en-US" smtClean="0"/>
              <a:t>9/18/2023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FD36E4-5C33-4488-AC5E-7FD29035BA48}" type="slidenum">
              <a:rPr lang="en-US" smtClean="0"/>
              <a:t>‹#›</a:t>
            </a:fld>
            <a:endParaRPr lang="en-US"/>
          </a:p>
        </p:txBody>
      </p:sp>
    </p:spTree>
    <p:extLst>
      <p:ext uri="{BB962C8B-B14F-4D97-AF65-F5344CB8AC3E}">
        <p14:creationId xmlns:p14="http://schemas.microsoft.com/office/powerpoint/2010/main" val="3462251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4000">
              <a:schemeClr val="accent1">
                <a:lumMod val="5000"/>
                <a:lumOff val="95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02752"/>
            <a:ext cx="7886700" cy="82273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136591"/>
            <a:ext cx="7886700" cy="50403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bg1"/>
                </a:solidFill>
              </a:defRPr>
            </a:lvl1pPr>
          </a:lstStyle>
          <a:p>
            <a:fld id="{C0FD36E4-5C33-4488-AC5E-7FD29035BA48}" type="slidenum">
              <a:rPr lang="en-US" smtClean="0"/>
              <a:pPr/>
              <a:t>‹#›</a:t>
            </a:fld>
            <a:endParaRPr lang="en-US"/>
          </a:p>
        </p:txBody>
      </p:sp>
      <p:cxnSp>
        <p:nvCxnSpPr>
          <p:cNvPr id="10" name="Straight Connector 9">
            <a:extLst>
              <a:ext uri="{FF2B5EF4-FFF2-40B4-BE49-F238E27FC236}">
                <a16:creationId xmlns:a16="http://schemas.microsoft.com/office/drawing/2014/main" id="{0EDD39C5-97D5-4E0C-97CE-16BE063D4029}"/>
              </a:ext>
            </a:extLst>
          </p:cNvPr>
          <p:cNvCxnSpPr/>
          <p:nvPr userDrawn="1"/>
        </p:nvCxnSpPr>
        <p:spPr>
          <a:xfrm>
            <a:off x="628650" y="1025500"/>
            <a:ext cx="78867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27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3600" u="none" kern="1200">
          <a:solidFill>
            <a:srgbClr val="7030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400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3A42B26-8829-1B7C-D2CC-5CC53CBD1975}"/>
              </a:ext>
            </a:extLst>
          </p:cNvPr>
          <p:cNvSpPr txBox="1">
            <a:spLocks/>
          </p:cNvSpPr>
          <p:nvPr/>
        </p:nvSpPr>
        <p:spPr>
          <a:xfrm>
            <a:off x="0" y="98648"/>
            <a:ext cx="9143999" cy="93163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3000"/>
              </a:spcBef>
            </a:pPr>
            <a:r>
              <a:rPr lang="en-US" sz="2600" b="1" dirty="0">
                <a:solidFill>
                  <a:srgbClr val="7030A0"/>
                </a:solidFill>
                <a:latin typeface="Arial Rounded MT Bold" panose="020F0704030504030204" pitchFamily="34" charset="0"/>
              </a:rPr>
              <a:t>CSC 235 Introduction to Linux, Linux Admin &amp; Mgmt</a:t>
            </a:r>
          </a:p>
        </p:txBody>
      </p:sp>
      <p:sp>
        <p:nvSpPr>
          <p:cNvPr id="11" name="Title 2">
            <a:extLst>
              <a:ext uri="{FF2B5EF4-FFF2-40B4-BE49-F238E27FC236}">
                <a16:creationId xmlns:a16="http://schemas.microsoft.com/office/drawing/2014/main" id="{E4DBD313-C10F-B196-5E89-69A1ED929568}"/>
              </a:ext>
            </a:extLst>
          </p:cNvPr>
          <p:cNvSpPr>
            <a:spLocks noGrp="1"/>
          </p:cNvSpPr>
          <p:nvPr>
            <p:ph type="ctrTitle"/>
          </p:nvPr>
        </p:nvSpPr>
        <p:spPr>
          <a:xfrm>
            <a:off x="685800" y="2043646"/>
            <a:ext cx="7772400" cy="1066800"/>
          </a:xfrm>
        </p:spPr>
        <p:txBody>
          <a:bodyPr>
            <a:noAutofit/>
          </a:bodyPr>
          <a:lstStyle/>
          <a:p>
            <a:pPr>
              <a:lnSpc>
                <a:spcPct val="100000"/>
              </a:lnSpc>
              <a:spcBef>
                <a:spcPts val="1800"/>
              </a:spcBef>
            </a:pPr>
            <a:r>
              <a:rPr lang="en-US" sz="2800" b="1" dirty="0">
                <a:solidFill>
                  <a:schemeClr val="tx1"/>
                </a:solidFill>
                <a:latin typeface="Arial Rounded MT Bold" panose="020F0704030504030204" pitchFamily="34" charset="0"/>
              </a:rPr>
              <a:t>Disk &amp; File System Management</a:t>
            </a:r>
          </a:p>
        </p:txBody>
      </p:sp>
      <p:sp>
        <p:nvSpPr>
          <p:cNvPr id="12" name="Subtitle 18">
            <a:extLst>
              <a:ext uri="{FF2B5EF4-FFF2-40B4-BE49-F238E27FC236}">
                <a16:creationId xmlns:a16="http://schemas.microsoft.com/office/drawing/2014/main" id="{5E29ACD8-A739-F5D1-D18C-3BC8CC36F643}"/>
              </a:ext>
            </a:extLst>
          </p:cNvPr>
          <p:cNvSpPr>
            <a:spLocks noGrp="1"/>
          </p:cNvSpPr>
          <p:nvPr>
            <p:ph type="subTitle" idx="1"/>
          </p:nvPr>
        </p:nvSpPr>
        <p:spPr>
          <a:xfrm>
            <a:off x="3070037" y="3980926"/>
            <a:ext cx="3003926" cy="381000"/>
          </a:xfrm>
        </p:spPr>
        <p:txBody>
          <a:bodyPr>
            <a:normAutofit fontScale="55000" lnSpcReduction="20000"/>
          </a:bodyPr>
          <a:lstStyle/>
          <a:p>
            <a:pPr>
              <a:spcBef>
                <a:spcPct val="0"/>
              </a:spcBef>
              <a:tabLst>
                <a:tab pos="1828800" algn="l"/>
              </a:tabLst>
              <a:defRPr/>
            </a:pPr>
            <a:r>
              <a:rPr lang="en-US" dirty="0">
                <a:latin typeface="Arial Rounded MT Bold" pitchFamily="34" charset="0"/>
              </a:rPr>
              <a:t>Email: jnonnweiler@stmartin.edu</a:t>
            </a:r>
          </a:p>
        </p:txBody>
      </p:sp>
      <p:sp>
        <p:nvSpPr>
          <p:cNvPr id="13" name="Rectangle 3">
            <a:extLst>
              <a:ext uri="{FF2B5EF4-FFF2-40B4-BE49-F238E27FC236}">
                <a16:creationId xmlns:a16="http://schemas.microsoft.com/office/drawing/2014/main" id="{DBA2A139-BCFC-823D-D949-A5CAFDACDABE}"/>
              </a:ext>
            </a:extLst>
          </p:cNvPr>
          <p:cNvSpPr>
            <a:spLocks noChangeArrowheads="1"/>
          </p:cNvSpPr>
          <p:nvPr/>
        </p:nvSpPr>
        <p:spPr bwMode="auto">
          <a:xfrm>
            <a:off x="1752600" y="3505200"/>
            <a:ext cx="5638800" cy="931987"/>
          </a:xfrm>
          <a:prstGeom prst="rect">
            <a:avLst/>
          </a:prstGeom>
          <a:noFill/>
          <a:ln w="9525">
            <a:noFill/>
            <a:miter lim="800000"/>
            <a:headEnd/>
            <a:tailEnd/>
          </a:ln>
          <a:effectLst/>
        </p:spPr>
        <p:txBody>
          <a:bodyPr/>
          <a:lstStyle/>
          <a:p>
            <a:pPr algn="ctr">
              <a:defRPr/>
            </a:pPr>
            <a:r>
              <a:rPr lang="en-US" sz="2400" b="1" dirty="0">
                <a:solidFill>
                  <a:schemeClr val="tx2"/>
                </a:solidFill>
                <a:effectLst>
                  <a:outerShdw blurRad="38100" dist="38100" dir="2700000" algn="tl">
                    <a:srgbClr val="FFFFFF"/>
                  </a:outerShdw>
                </a:effectLst>
                <a:latin typeface="Arial Rounded MT Bold" pitchFamily="34" charset="0"/>
                <a:ea typeface="+mj-ea"/>
                <a:cs typeface="+mj-cs"/>
              </a:rPr>
              <a:t>Instructor, Joel C. Nonnweiler</a:t>
            </a:r>
          </a:p>
        </p:txBody>
      </p:sp>
      <p:pic>
        <p:nvPicPr>
          <p:cNvPr id="2" name="object 5">
            <a:extLst>
              <a:ext uri="{FF2B5EF4-FFF2-40B4-BE49-F238E27FC236}">
                <a16:creationId xmlns:a16="http://schemas.microsoft.com/office/drawing/2014/main" id="{BF091F6B-0F59-E503-20FE-4F2E294FBC8E}"/>
              </a:ext>
            </a:extLst>
          </p:cNvPr>
          <p:cNvPicPr/>
          <p:nvPr/>
        </p:nvPicPr>
        <p:blipFill>
          <a:blip r:embed="rId2" cstate="print"/>
          <a:stretch>
            <a:fillRect/>
          </a:stretch>
        </p:blipFill>
        <p:spPr>
          <a:xfrm>
            <a:off x="6924339" y="1438600"/>
            <a:ext cx="1767840" cy="815339"/>
          </a:xfrm>
          <a:prstGeom prst="rect">
            <a:avLst/>
          </a:prstGeom>
        </p:spPr>
      </p:pic>
    </p:spTree>
    <p:extLst>
      <p:ext uri="{BB962C8B-B14F-4D97-AF65-F5344CB8AC3E}">
        <p14:creationId xmlns:p14="http://schemas.microsoft.com/office/powerpoint/2010/main" val="2673131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191B-1441-6C8E-E665-C94644CBFD7E}"/>
              </a:ext>
            </a:extLst>
          </p:cNvPr>
          <p:cNvSpPr>
            <a:spLocks noGrp="1"/>
          </p:cNvSpPr>
          <p:nvPr>
            <p:ph type="title"/>
          </p:nvPr>
        </p:nvSpPr>
        <p:spPr/>
        <p:txBody>
          <a:bodyPr/>
          <a:lstStyle/>
          <a:p>
            <a:r>
              <a:rPr lang="en-US" dirty="0"/>
              <a:t>Disk Quotas</a:t>
            </a:r>
          </a:p>
        </p:txBody>
      </p:sp>
      <p:sp>
        <p:nvSpPr>
          <p:cNvPr id="3" name="Text Placeholder 2">
            <a:extLst>
              <a:ext uri="{FF2B5EF4-FFF2-40B4-BE49-F238E27FC236}">
                <a16:creationId xmlns:a16="http://schemas.microsoft.com/office/drawing/2014/main" id="{ED842036-5AF9-E84C-7758-EA0776793162}"/>
              </a:ext>
            </a:extLst>
          </p:cNvPr>
          <p:cNvSpPr>
            <a:spLocks noGrp="1"/>
          </p:cNvSpPr>
          <p:nvPr>
            <p:ph type="body" idx="1"/>
          </p:nvPr>
        </p:nvSpPr>
        <p:spPr>
          <a:xfrm>
            <a:off x="623888" y="4589464"/>
            <a:ext cx="7886700" cy="1874089"/>
          </a:xfrm>
        </p:spPr>
        <p:txBody>
          <a:bodyPr>
            <a:normAutofit/>
          </a:bodyPr>
          <a:lstStyle/>
          <a:p>
            <a:pPr marL="342900" indent="-342900">
              <a:buFont typeface="Wingdings" panose="05000000000000000000" pitchFamily="2" charset="2"/>
              <a:buChar char="ü"/>
            </a:pPr>
            <a:r>
              <a:rPr lang="en-US" sz="1600" dirty="0"/>
              <a:t>User and group quotas</a:t>
            </a:r>
          </a:p>
          <a:p>
            <a:pPr marL="342900" indent="-342900">
              <a:buFont typeface="Wingdings" panose="05000000000000000000" pitchFamily="2" charset="2"/>
              <a:buChar char="ü"/>
            </a:pPr>
            <a:r>
              <a:rPr lang="en-US" sz="1600" dirty="0"/>
              <a:t>Soft &amp; Hard limits</a:t>
            </a:r>
          </a:p>
          <a:p>
            <a:pPr marL="342900" indent="-342900">
              <a:buFont typeface="Wingdings" panose="05000000000000000000" pitchFamily="2" charset="2"/>
              <a:buChar char="ü"/>
            </a:pPr>
            <a:r>
              <a:rPr lang="en-US" sz="1600" dirty="0"/>
              <a:t>Block &amp; </a:t>
            </a:r>
            <a:r>
              <a:rPr lang="en-US" sz="1600" dirty="0" err="1"/>
              <a:t>Inode</a:t>
            </a:r>
            <a:r>
              <a:rPr lang="en-US" sz="1600" dirty="0"/>
              <a:t> usage quotas</a:t>
            </a:r>
          </a:p>
        </p:txBody>
      </p:sp>
    </p:spTree>
    <p:extLst>
      <p:ext uri="{BB962C8B-B14F-4D97-AF65-F5344CB8AC3E}">
        <p14:creationId xmlns:p14="http://schemas.microsoft.com/office/powerpoint/2010/main" val="3835515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B5BB-7F30-4932-BDF1-F34265DE509B}"/>
              </a:ext>
            </a:extLst>
          </p:cNvPr>
          <p:cNvSpPr>
            <a:spLocks noGrp="1"/>
          </p:cNvSpPr>
          <p:nvPr>
            <p:ph type="title"/>
          </p:nvPr>
        </p:nvSpPr>
        <p:spPr/>
        <p:txBody>
          <a:bodyPr/>
          <a:lstStyle/>
          <a:p>
            <a:r>
              <a:rPr lang="en-US" dirty="0">
                <a:solidFill>
                  <a:schemeClr val="tx1"/>
                </a:solidFill>
              </a:rPr>
              <a:t>Agenda</a:t>
            </a:r>
          </a:p>
        </p:txBody>
      </p:sp>
      <p:sp>
        <p:nvSpPr>
          <p:cNvPr id="3" name="Content Placeholder 2">
            <a:extLst>
              <a:ext uri="{FF2B5EF4-FFF2-40B4-BE49-F238E27FC236}">
                <a16:creationId xmlns:a16="http://schemas.microsoft.com/office/drawing/2014/main" id="{FF28E61E-C7DA-4DC2-B18A-BFEE335FDA0D}"/>
              </a:ext>
            </a:extLst>
          </p:cNvPr>
          <p:cNvSpPr>
            <a:spLocks noGrp="1"/>
          </p:cNvSpPr>
          <p:nvPr>
            <p:ph idx="1"/>
          </p:nvPr>
        </p:nvSpPr>
        <p:spPr>
          <a:xfrm>
            <a:off x="628649" y="1162423"/>
            <a:ext cx="7762315" cy="5286637"/>
          </a:xfrm>
        </p:spPr>
        <p:txBody>
          <a:bodyPr>
            <a:normAutofit/>
          </a:bodyPr>
          <a:lstStyle/>
          <a:p>
            <a:pPr marL="228600" lvl="1">
              <a:spcBef>
                <a:spcPts val="1800"/>
              </a:spcBef>
            </a:pPr>
            <a:r>
              <a:rPr lang="en-US" dirty="0"/>
              <a:t>File System Maintenance</a:t>
            </a:r>
          </a:p>
          <a:p>
            <a:pPr marL="228600" lvl="1">
              <a:spcBef>
                <a:spcPts val="1800"/>
              </a:spcBef>
            </a:pPr>
            <a:r>
              <a:rPr lang="en-US" dirty="0"/>
              <a:t>Disk Quotas </a:t>
            </a:r>
            <a:endParaRPr lang="en-US" sz="1900" dirty="0"/>
          </a:p>
          <a:p>
            <a:pPr marL="228600" lvl="1">
              <a:spcBef>
                <a:spcPts val="1800"/>
              </a:spcBef>
            </a:pPr>
            <a:r>
              <a:rPr lang="en-US" dirty="0"/>
              <a:t>Ownership</a:t>
            </a:r>
          </a:p>
          <a:p>
            <a:pPr marL="228600" lvl="1">
              <a:spcBef>
                <a:spcPts val="1800"/>
              </a:spcBef>
            </a:pPr>
            <a:r>
              <a:rPr lang="en-US" dirty="0"/>
              <a:t>Permissions</a:t>
            </a:r>
          </a:p>
          <a:p>
            <a:pPr marL="228600" lvl="1">
              <a:spcBef>
                <a:spcPts val="1800"/>
              </a:spcBef>
            </a:pPr>
            <a:r>
              <a:rPr lang="en-US" dirty="0"/>
              <a:t>The unmask Command</a:t>
            </a:r>
          </a:p>
          <a:p>
            <a:pPr marL="228600" lvl="1">
              <a:spcBef>
                <a:spcPts val="1800"/>
              </a:spcBef>
            </a:pPr>
            <a:r>
              <a:rPr lang="en-US" dirty="0"/>
              <a:t>Special Permissions </a:t>
            </a:r>
            <a:endParaRPr lang="en-US" sz="2400" dirty="0"/>
          </a:p>
          <a:p>
            <a:pPr marL="228600" lvl="1">
              <a:spcBef>
                <a:spcPts val="1800"/>
              </a:spcBef>
            </a:pPr>
            <a:r>
              <a:rPr lang="en-US" dirty="0"/>
              <a:t>Access Control Lists </a:t>
            </a:r>
            <a:endParaRPr lang="en-US" sz="2400" dirty="0"/>
          </a:p>
          <a:p>
            <a:pPr marL="228600" lvl="1">
              <a:spcBef>
                <a:spcPts val="1800"/>
              </a:spcBef>
            </a:pPr>
            <a:r>
              <a:rPr lang="en-US" dirty="0"/>
              <a:t>Archive &amp; Backup </a:t>
            </a:r>
            <a:endParaRPr lang="en-US" sz="2400" dirty="0"/>
          </a:p>
          <a:p>
            <a:pPr marL="228600" lvl="1">
              <a:spcBef>
                <a:spcPts val="1800"/>
              </a:spcBef>
            </a:pPr>
            <a:r>
              <a:rPr lang="en-US" dirty="0"/>
              <a:t>Troubleshooting Storage </a:t>
            </a:r>
            <a:endParaRPr lang="en-US" sz="1900" dirty="0"/>
          </a:p>
        </p:txBody>
      </p:sp>
    </p:spTree>
    <p:extLst>
      <p:ext uri="{BB962C8B-B14F-4D97-AF65-F5344CB8AC3E}">
        <p14:creationId xmlns:p14="http://schemas.microsoft.com/office/powerpoint/2010/main" val="295115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Key Terms/Definitions</a:t>
            </a:r>
          </a:p>
        </p:txBody>
      </p:sp>
      <p:sp>
        <p:nvSpPr>
          <p:cNvPr id="2" name="Content"/>
          <p:cNvSpPr>
            <a:spLocks noGrp="1"/>
          </p:cNvSpPr>
          <p:nvPr>
            <p:ph idx="1" hasCustomPrompt="1"/>
          </p:nvPr>
        </p:nvSpPr>
        <p:spPr>
          <a:xfrm>
            <a:off x="225239" y="1280162"/>
            <a:ext cx="3288926" cy="4812729"/>
          </a:xfrm>
        </p:spPr>
        <p:txBody>
          <a:bodyPr>
            <a:normAutofit/>
          </a:bodyPr>
          <a:lstStyle/>
          <a:p>
            <a:pPr>
              <a:spcBef>
                <a:spcPts val="0"/>
              </a:spcBef>
            </a:pPr>
            <a:r>
              <a:rPr lang="en-US" sz="2000" dirty="0">
                <a:latin typeface="+mn-lt"/>
              </a:rPr>
              <a:t>Disk quota</a:t>
            </a:r>
          </a:p>
          <a:p>
            <a:pPr>
              <a:spcBef>
                <a:spcPts val="0"/>
              </a:spcBef>
            </a:pPr>
            <a:endParaRPr lang="en-US" sz="2000" dirty="0">
              <a:latin typeface="+mn-lt"/>
            </a:endParaRPr>
          </a:p>
        </p:txBody>
      </p:sp>
      <p:sp>
        <p:nvSpPr>
          <p:cNvPr id="8" name="Content">
            <a:extLst>
              <a:ext uri="{FF2B5EF4-FFF2-40B4-BE49-F238E27FC236}">
                <a16:creationId xmlns:a16="http://schemas.microsoft.com/office/drawing/2014/main" id="{6C31C3CF-F503-CC18-4277-74D1CCCC969F}"/>
              </a:ext>
            </a:extLst>
          </p:cNvPr>
          <p:cNvSpPr txBox="1">
            <a:spLocks/>
          </p:cNvSpPr>
          <p:nvPr/>
        </p:nvSpPr>
        <p:spPr>
          <a:xfrm>
            <a:off x="3649756" y="1280161"/>
            <a:ext cx="5395632" cy="665180"/>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Prevents a user or group from using a disproportionate amount of disk space on a volume.</a:t>
            </a:r>
          </a:p>
        </p:txBody>
      </p:sp>
    </p:spTree>
    <p:extLst>
      <p:ext uri="{BB962C8B-B14F-4D97-AF65-F5344CB8AC3E}">
        <p14:creationId xmlns:p14="http://schemas.microsoft.com/office/powerpoint/2010/main" val="3161244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Disk Quotas</a:t>
            </a:r>
          </a:p>
        </p:txBody>
      </p:sp>
      <p:pic>
        <p:nvPicPr>
          <p:cNvPr id="5" name="New picture" descr="Illustration of Disk Quota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Disk Quotas</a:t>
            </a:r>
          </a:p>
        </p:txBody>
      </p:sp>
      <p:pic>
        <p:nvPicPr>
          <p:cNvPr id="5" name="New picture" descr="Illustration of Disk Quota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Disk Quotas</a:t>
            </a:r>
          </a:p>
        </p:txBody>
      </p:sp>
      <p:pic>
        <p:nvPicPr>
          <p:cNvPr id="5" name="New picture" descr="Illustration of Disk Quota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Disk Quotas</a:t>
            </a:r>
          </a:p>
        </p:txBody>
      </p:sp>
      <p:pic>
        <p:nvPicPr>
          <p:cNvPr id="5" name="New picture" descr="Illustration of Disk Quota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Disk Quotas</a:t>
            </a:r>
          </a:p>
        </p:txBody>
      </p:sp>
      <p:pic>
        <p:nvPicPr>
          <p:cNvPr id="5" name="New picture" descr="Illustration of Disk Quota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Disk Quotas</a:t>
            </a:r>
          </a:p>
        </p:txBody>
      </p:sp>
      <p:pic>
        <p:nvPicPr>
          <p:cNvPr id="5" name="New picture" descr="Illustration of Disk Quota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Disk Quotas</a:t>
            </a:r>
          </a:p>
        </p:txBody>
      </p:sp>
      <p:pic>
        <p:nvPicPr>
          <p:cNvPr id="5" name="New picture" descr="Illustration of Disk Quota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191B-1441-6C8E-E665-C94644CBFD7E}"/>
              </a:ext>
            </a:extLst>
          </p:cNvPr>
          <p:cNvSpPr>
            <a:spLocks noGrp="1"/>
          </p:cNvSpPr>
          <p:nvPr>
            <p:ph type="title"/>
          </p:nvPr>
        </p:nvSpPr>
        <p:spPr/>
        <p:txBody>
          <a:bodyPr/>
          <a:lstStyle/>
          <a:p>
            <a:r>
              <a:rPr lang="en-US" dirty="0"/>
              <a:t>Ownership</a:t>
            </a:r>
          </a:p>
        </p:txBody>
      </p:sp>
      <p:sp>
        <p:nvSpPr>
          <p:cNvPr id="3" name="Text Placeholder 2">
            <a:extLst>
              <a:ext uri="{FF2B5EF4-FFF2-40B4-BE49-F238E27FC236}">
                <a16:creationId xmlns:a16="http://schemas.microsoft.com/office/drawing/2014/main" id="{ED842036-5AF9-E84C-7758-EA0776793162}"/>
              </a:ext>
            </a:extLst>
          </p:cNvPr>
          <p:cNvSpPr>
            <a:spLocks noGrp="1"/>
          </p:cNvSpPr>
          <p:nvPr>
            <p:ph type="body" idx="1"/>
          </p:nvPr>
        </p:nvSpPr>
        <p:spPr>
          <a:xfrm>
            <a:off x="623888" y="4589464"/>
            <a:ext cx="7886700" cy="1874089"/>
          </a:xfrm>
        </p:spPr>
        <p:txBody>
          <a:bodyPr>
            <a:normAutofit/>
          </a:bodyPr>
          <a:lstStyle/>
          <a:p>
            <a:pPr marL="342900" indent="-342900">
              <a:buFont typeface="Wingdings" panose="05000000000000000000" pitchFamily="2" charset="2"/>
              <a:buChar char="ü"/>
            </a:pPr>
            <a:r>
              <a:rPr lang="en-US" sz="1600" dirty="0"/>
              <a:t>How ownership works</a:t>
            </a:r>
          </a:p>
          <a:p>
            <a:pPr marL="342900" indent="-342900">
              <a:buFont typeface="Wingdings" panose="05000000000000000000" pitchFamily="2" charset="2"/>
              <a:buChar char="ü"/>
            </a:pPr>
            <a:r>
              <a:rPr lang="en-US" sz="1600" dirty="0" err="1"/>
              <a:t>chown</a:t>
            </a:r>
            <a:r>
              <a:rPr lang="en-US" sz="1600" dirty="0"/>
              <a:t> &amp; </a:t>
            </a:r>
            <a:r>
              <a:rPr lang="en-US" sz="1600" dirty="0" err="1"/>
              <a:t>chgrp</a:t>
            </a:r>
            <a:r>
              <a:rPr lang="en-US" sz="1600" dirty="0"/>
              <a:t> commands</a:t>
            </a:r>
          </a:p>
          <a:p>
            <a:pPr marL="342900" indent="-342900">
              <a:buFont typeface="Wingdings" panose="05000000000000000000" pitchFamily="2" charset="2"/>
              <a:buChar char="ü"/>
            </a:pPr>
            <a:endParaRPr lang="en-US" sz="1600" dirty="0"/>
          </a:p>
        </p:txBody>
      </p:sp>
    </p:spTree>
    <p:extLst>
      <p:ext uri="{BB962C8B-B14F-4D97-AF65-F5344CB8AC3E}">
        <p14:creationId xmlns:p14="http://schemas.microsoft.com/office/powerpoint/2010/main" val="681721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Key Terms/Definitions</a:t>
            </a:r>
          </a:p>
        </p:txBody>
      </p:sp>
      <p:sp>
        <p:nvSpPr>
          <p:cNvPr id="2" name="Content"/>
          <p:cNvSpPr>
            <a:spLocks noGrp="1"/>
          </p:cNvSpPr>
          <p:nvPr>
            <p:ph idx="1" hasCustomPrompt="1"/>
          </p:nvPr>
        </p:nvSpPr>
        <p:spPr>
          <a:xfrm>
            <a:off x="225239" y="1280162"/>
            <a:ext cx="3288926" cy="4812729"/>
          </a:xfrm>
        </p:spPr>
        <p:txBody>
          <a:bodyPr>
            <a:normAutofit/>
          </a:bodyPr>
          <a:lstStyle/>
          <a:p>
            <a:pPr>
              <a:spcBef>
                <a:spcPts val="0"/>
              </a:spcBef>
            </a:pPr>
            <a:r>
              <a:rPr lang="en-US" sz="2000" dirty="0">
                <a:latin typeface="+mn-lt"/>
              </a:rPr>
              <a:t>Ownership</a:t>
            </a:r>
          </a:p>
          <a:p>
            <a:pPr>
              <a:spcBef>
                <a:spcPts val="0"/>
              </a:spcBef>
            </a:pPr>
            <a:endParaRPr lang="en-US" sz="2000" dirty="0">
              <a:latin typeface="+mn-lt"/>
            </a:endParaRPr>
          </a:p>
        </p:txBody>
      </p:sp>
      <p:sp>
        <p:nvSpPr>
          <p:cNvPr id="8" name="Content">
            <a:extLst>
              <a:ext uri="{FF2B5EF4-FFF2-40B4-BE49-F238E27FC236}">
                <a16:creationId xmlns:a16="http://schemas.microsoft.com/office/drawing/2014/main" id="{6C31C3CF-F503-CC18-4277-74D1CCCC969F}"/>
              </a:ext>
            </a:extLst>
          </p:cNvPr>
          <p:cNvSpPr txBox="1">
            <a:spLocks/>
          </p:cNvSpPr>
          <p:nvPr/>
        </p:nvSpPr>
        <p:spPr>
          <a:xfrm>
            <a:off x="3649756" y="1280161"/>
            <a:ext cx="5395632" cy="665180"/>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Every file is owned by a specific user (or UID) and a specific group (or GID).</a:t>
            </a:r>
          </a:p>
        </p:txBody>
      </p:sp>
    </p:spTree>
    <p:extLst>
      <p:ext uri="{BB962C8B-B14F-4D97-AF65-F5344CB8AC3E}">
        <p14:creationId xmlns:p14="http://schemas.microsoft.com/office/powerpoint/2010/main" val="2089455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191B-1441-6C8E-E665-C94644CBFD7E}"/>
              </a:ext>
            </a:extLst>
          </p:cNvPr>
          <p:cNvSpPr>
            <a:spLocks noGrp="1"/>
          </p:cNvSpPr>
          <p:nvPr>
            <p:ph type="title"/>
          </p:nvPr>
        </p:nvSpPr>
        <p:spPr/>
        <p:txBody>
          <a:bodyPr/>
          <a:lstStyle/>
          <a:p>
            <a:r>
              <a:rPr lang="en-US" dirty="0"/>
              <a:t>File System Maintenance</a:t>
            </a:r>
          </a:p>
        </p:txBody>
      </p:sp>
      <p:sp>
        <p:nvSpPr>
          <p:cNvPr id="3" name="Text Placeholder 2">
            <a:extLst>
              <a:ext uri="{FF2B5EF4-FFF2-40B4-BE49-F238E27FC236}">
                <a16:creationId xmlns:a16="http://schemas.microsoft.com/office/drawing/2014/main" id="{ED842036-5AF9-E84C-7758-EA0776793162}"/>
              </a:ext>
            </a:extLst>
          </p:cNvPr>
          <p:cNvSpPr>
            <a:spLocks noGrp="1"/>
          </p:cNvSpPr>
          <p:nvPr>
            <p:ph type="body" idx="1"/>
          </p:nvPr>
        </p:nvSpPr>
        <p:spPr>
          <a:xfrm>
            <a:off x="623888" y="4589464"/>
            <a:ext cx="7886700" cy="1874089"/>
          </a:xfrm>
        </p:spPr>
        <p:txBody>
          <a:bodyPr>
            <a:normAutofit/>
          </a:bodyPr>
          <a:lstStyle/>
          <a:p>
            <a:pPr marL="342900" indent="-342900">
              <a:buFont typeface="Wingdings" panose="05000000000000000000" pitchFamily="2" charset="2"/>
              <a:buChar char="ü"/>
            </a:pPr>
            <a:r>
              <a:rPr lang="en-US" sz="1600" dirty="0"/>
              <a:t>du, </a:t>
            </a:r>
            <a:r>
              <a:rPr lang="en-US" sz="1600" dirty="0" err="1"/>
              <a:t>df</a:t>
            </a:r>
            <a:r>
              <a:rPr lang="en-US" sz="1600" dirty="0"/>
              <a:t>, </a:t>
            </a:r>
            <a:r>
              <a:rPr lang="en-US" sz="1600" dirty="0" err="1"/>
              <a:t>lsof</a:t>
            </a:r>
            <a:r>
              <a:rPr lang="en-US" sz="1600" dirty="0"/>
              <a:t>, fuser, and </a:t>
            </a:r>
            <a:r>
              <a:rPr lang="en-US" sz="1600" dirty="0" err="1"/>
              <a:t>fsck</a:t>
            </a:r>
            <a:r>
              <a:rPr lang="en-US" sz="1600" dirty="0"/>
              <a:t> commands</a:t>
            </a:r>
          </a:p>
        </p:txBody>
      </p:sp>
    </p:spTree>
    <p:extLst>
      <p:ext uri="{BB962C8B-B14F-4D97-AF65-F5344CB8AC3E}">
        <p14:creationId xmlns:p14="http://schemas.microsoft.com/office/powerpoint/2010/main" val="1030580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Ownership</a:t>
            </a:r>
          </a:p>
        </p:txBody>
      </p:sp>
      <p:pic>
        <p:nvPicPr>
          <p:cNvPr id="5" name="New picture" descr="Illustration of Ownership"/>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Ownership</a:t>
            </a:r>
          </a:p>
        </p:txBody>
      </p:sp>
      <p:pic>
        <p:nvPicPr>
          <p:cNvPr id="5" name="New picture" descr="Illustration of Ownership"/>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Ownership</a:t>
            </a:r>
          </a:p>
        </p:txBody>
      </p:sp>
      <p:pic>
        <p:nvPicPr>
          <p:cNvPr id="5" name="New picture" descr="Illustration of Ownership"/>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Ownership</a:t>
            </a:r>
          </a:p>
        </p:txBody>
      </p:sp>
      <p:pic>
        <p:nvPicPr>
          <p:cNvPr id="5" name="New picture" descr="Illustration of Ownership"/>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Ownership</a:t>
            </a:r>
          </a:p>
        </p:txBody>
      </p:sp>
      <p:pic>
        <p:nvPicPr>
          <p:cNvPr id="5" name="New picture" descr="Illustration of Ownership"/>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Ownership</a:t>
            </a:r>
          </a:p>
        </p:txBody>
      </p:sp>
      <p:pic>
        <p:nvPicPr>
          <p:cNvPr id="5" name="New picture" descr="Illustration of Ownership"/>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Ownership</a:t>
            </a:r>
          </a:p>
        </p:txBody>
      </p:sp>
      <p:pic>
        <p:nvPicPr>
          <p:cNvPr id="5" name="New picture" descr="Illustration of Ownership"/>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191B-1441-6C8E-E665-C94644CBFD7E}"/>
              </a:ext>
            </a:extLst>
          </p:cNvPr>
          <p:cNvSpPr>
            <a:spLocks noGrp="1"/>
          </p:cNvSpPr>
          <p:nvPr>
            <p:ph type="title"/>
          </p:nvPr>
        </p:nvSpPr>
        <p:spPr/>
        <p:txBody>
          <a:bodyPr/>
          <a:lstStyle/>
          <a:p>
            <a:r>
              <a:rPr lang="en-US" dirty="0"/>
              <a:t>Permissions</a:t>
            </a:r>
          </a:p>
        </p:txBody>
      </p:sp>
    </p:spTree>
    <p:extLst>
      <p:ext uri="{BB962C8B-B14F-4D97-AF65-F5344CB8AC3E}">
        <p14:creationId xmlns:p14="http://schemas.microsoft.com/office/powerpoint/2010/main" val="3296601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Key Terms/Definitions</a:t>
            </a:r>
          </a:p>
        </p:txBody>
      </p:sp>
      <p:sp>
        <p:nvSpPr>
          <p:cNvPr id="2" name="Content"/>
          <p:cNvSpPr>
            <a:spLocks noGrp="1"/>
          </p:cNvSpPr>
          <p:nvPr>
            <p:ph idx="1" hasCustomPrompt="1"/>
          </p:nvPr>
        </p:nvSpPr>
        <p:spPr>
          <a:xfrm>
            <a:off x="225239" y="1280162"/>
            <a:ext cx="3288926" cy="4812729"/>
          </a:xfrm>
        </p:spPr>
        <p:txBody>
          <a:bodyPr>
            <a:normAutofit/>
          </a:bodyPr>
          <a:lstStyle/>
          <a:p>
            <a:pPr>
              <a:spcBef>
                <a:spcPts val="0"/>
              </a:spcBef>
            </a:pPr>
            <a:r>
              <a:rPr lang="en-US" sz="2000" dirty="0" err="1">
                <a:latin typeface="+mn-lt"/>
              </a:rPr>
              <a:t>Inode</a:t>
            </a:r>
            <a:endParaRPr lang="en-US" sz="2000" dirty="0">
              <a:latin typeface="+mn-lt"/>
            </a:endParaRPr>
          </a:p>
          <a:p>
            <a:pPr>
              <a:spcBef>
                <a:spcPts val="0"/>
              </a:spcBef>
            </a:pPr>
            <a:endParaRPr lang="en-US" sz="2000" dirty="0">
              <a:latin typeface="+mn-lt"/>
            </a:endParaRPr>
          </a:p>
          <a:p>
            <a:pPr>
              <a:spcBef>
                <a:spcPts val="0"/>
              </a:spcBef>
            </a:pPr>
            <a:endParaRPr lang="en-US" sz="2000" dirty="0">
              <a:latin typeface="+mn-lt"/>
            </a:endParaRPr>
          </a:p>
          <a:p>
            <a:pPr>
              <a:spcBef>
                <a:spcPts val="0"/>
              </a:spcBef>
            </a:pPr>
            <a:endParaRPr lang="en-US" sz="2000" dirty="0">
              <a:latin typeface="+mn-lt"/>
            </a:endParaRPr>
          </a:p>
          <a:p>
            <a:pPr>
              <a:spcBef>
                <a:spcPts val="0"/>
              </a:spcBef>
            </a:pPr>
            <a:endParaRPr lang="en-US" sz="2000" dirty="0">
              <a:latin typeface="+mn-lt"/>
            </a:endParaRPr>
          </a:p>
          <a:p>
            <a:pPr>
              <a:spcBef>
                <a:spcPts val="0"/>
              </a:spcBef>
            </a:pPr>
            <a:endParaRPr lang="en-US" sz="2000" dirty="0">
              <a:latin typeface="+mn-lt"/>
            </a:endParaRPr>
          </a:p>
          <a:p>
            <a:pPr>
              <a:spcBef>
                <a:spcPts val="0"/>
              </a:spcBef>
            </a:pPr>
            <a:r>
              <a:rPr lang="en-US" sz="2000" dirty="0">
                <a:latin typeface="+mn-lt"/>
              </a:rPr>
              <a:t>Permissions</a:t>
            </a:r>
          </a:p>
          <a:p>
            <a:pPr>
              <a:spcBef>
                <a:spcPts val="0"/>
              </a:spcBef>
            </a:pPr>
            <a:endParaRPr lang="en-US" sz="2000" dirty="0">
              <a:latin typeface="+mn-lt"/>
            </a:endParaRPr>
          </a:p>
        </p:txBody>
      </p:sp>
      <p:sp>
        <p:nvSpPr>
          <p:cNvPr id="8" name="Content">
            <a:extLst>
              <a:ext uri="{FF2B5EF4-FFF2-40B4-BE49-F238E27FC236}">
                <a16:creationId xmlns:a16="http://schemas.microsoft.com/office/drawing/2014/main" id="{6C31C3CF-F503-CC18-4277-74D1CCCC969F}"/>
              </a:ext>
            </a:extLst>
          </p:cNvPr>
          <p:cNvSpPr txBox="1">
            <a:spLocks/>
          </p:cNvSpPr>
          <p:nvPr/>
        </p:nvSpPr>
        <p:spPr>
          <a:xfrm>
            <a:off x="3649756" y="1280159"/>
            <a:ext cx="5395632" cy="1489935"/>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An </a:t>
            </a:r>
            <a:r>
              <a:rPr lang="en-US" sz="1800" dirty="0" err="1">
                <a:latin typeface="+mn-lt"/>
              </a:rPr>
              <a:t>inode</a:t>
            </a:r>
            <a:r>
              <a:rPr lang="en-US" sz="1800" dirty="0">
                <a:latin typeface="+mn-lt"/>
              </a:rPr>
              <a:t> is a data structure on a filesystem on Linux that stores all the information about a file except its name and its actual data. This includes such things as when it was last modified, size, data block location, permissions, and ownership.</a:t>
            </a:r>
          </a:p>
        </p:txBody>
      </p:sp>
      <p:sp>
        <p:nvSpPr>
          <p:cNvPr id="3" name="Content">
            <a:extLst>
              <a:ext uri="{FF2B5EF4-FFF2-40B4-BE49-F238E27FC236}">
                <a16:creationId xmlns:a16="http://schemas.microsoft.com/office/drawing/2014/main" id="{67E0ED5B-E7B3-AB01-9238-E704A2118BA4}"/>
              </a:ext>
            </a:extLst>
          </p:cNvPr>
          <p:cNvSpPr txBox="1">
            <a:spLocks/>
          </p:cNvSpPr>
          <p:nvPr/>
        </p:nvSpPr>
        <p:spPr>
          <a:xfrm>
            <a:off x="3649756" y="2941559"/>
            <a:ext cx="5395632" cy="716042"/>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The ability to grant a user read, write, and execute for a file and directory.</a:t>
            </a:r>
          </a:p>
        </p:txBody>
      </p:sp>
    </p:spTree>
    <p:extLst>
      <p:ext uri="{BB962C8B-B14F-4D97-AF65-F5344CB8AC3E}">
        <p14:creationId xmlns:p14="http://schemas.microsoft.com/office/powerpoint/2010/main" val="17513238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191B-1441-6C8E-E665-C94644CBFD7E}"/>
              </a:ext>
            </a:extLst>
          </p:cNvPr>
          <p:cNvSpPr>
            <a:spLocks noGrp="1"/>
          </p:cNvSpPr>
          <p:nvPr>
            <p:ph type="title"/>
          </p:nvPr>
        </p:nvSpPr>
        <p:spPr/>
        <p:txBody>
          <a:bodyPr/>
          <a:lstStyle/>
          <a:p>
            <a:r>
              <a:rPr lang="en-US" dirty="0"/>
              <a:t>The unmask Command</a:t>
            </a:r>
          </a:p>
        </p:txBody>
      </p:sp>
      <p:sp>
        <p:nvSpPr>
          <p:cNvPr id="3" name="Text Placeholder 2">
            <a:extLst>
              <a:ext uri="{FF2B5EF4-FFF2-40B4-BE49-F238E27FC236}">
                <a16:creationId xmlns:a16="http://schemas.microsoft.com/office/drawing/2014/main" id="{ED842036-5AF9-E84C-7758-EA0776793162}"/>
              </a:ext>
            </a:extLst>
          </p:cNvPr>
          <p:cNvSpPr>
            <a:spLocks noGrp="1"/>
          </p:cNvSpPr>
          <p:nvPr>
            <p:ph type="body" idx="1"/>
          </p:nvPr>
        </p:nvSpPr>
        <p:spPr>
          <a:xfrm>
            <a:off x="623888" y="4589464"/>
            <a:ext cx="7886700" cy="1874089"/>
          </a:xfrm>
        </p:spPr>
        <p:txBody>
          <a:bodyPr>
            <a:normAutofit/>
          </a:bodyPr>
          <a:lstStyle/>
          <a:p>
            <a:pPr marL="342900" indent="-342900">
              <a:buFont typeface="Wingdings" panose="05000000000000000000" pitchFamily="2" charset="2"/>
              <a:buChar char="ü"/>
            </a:pPr>
            <a:r>
              <a:rPr lang="en-US" sz="1600" dirty="0" err="1"/>
              <a:t>umask's</a:t>
            </a:r>
            <a:r>
              <a:rPr lang="en-US" sz="1600" dirty="0"/>
              <a:t> effect</a:t>
            </a:r>
          </a:p>
          <a:p>
            <a:pPr marL="342900" indent="-342900">
              <a:buFont typeface="Wingdings" panose="05000000000000000000" pitchFamily="2" charset="2"/>
              <a:buChar char="ü"/>
            </a:pPr>
            <a:r>
              <a:rPr lang="en-US" sz="1600" dirty="0"/>
              <a:t>How to modify umask</a:t>
            </a:r>
          </a:p>
          <a:p>
            <a:pPr marL="342900" indent="-342900">
              <a:buFont typeface="Wingdings" panose="05000000000000000000" pitchFamily="2" charset="2"/>
              <a:buChar char="ü"/>
            </a:pPr>
            <a:endParaRPr lang="en-US" sz="1600" dirty="0"/>
          </a:p>
        </p:txBody>
      </p:sp>
    </p:spTree>
    <p:extLst>
      <p:ext uri="{BB962C8B-B14F-4D97-AF65-F5344CB8AC3E}">
        <p14:creationId xmlns:p14="http://schemas.microsoft.com/office/powerpoint/2010/main" val="4024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Key Terms/Definitions</a:t>
            </a:r>
          </a:p>
        </p:txBody>
      </p:sp>
      <p:sp>
        <p:nvSpPr>
          <p:cNvPr id="2" name="Content"/>
          <p:cNvSpPr>
            <a:spLocks noGrp="1"/>
          </p:cNvSpPr>
          <p:nvPr>
            <p:ph idx="1" hasCustomPrompt="1"/>
          </p:nvPr>
        </p:nvSpPr>
        <p:spPr>
          <a:xfrm>
            <a:off x="225239" y="1280162"/>
            <a:ext cx="3288926" cy="4812729"/>
          </a:xfrm>
        </p:spPr>
        <p:txBody>
          <a:bodyPr>
            <a:normAutofit/>
          </a:bodyPr>
          <a:lstStyle/>
          <a:p>
            <a:pPr>
              <a:spcBef>
                <a:spcPts val="0"/>
              </a:spcBef>
            </a:pPr>
            <a:r>
              <a:rPr lang="en-US" sz="2000" dirty="0">
                <a:latin typeface="+mn-lt"/>
              </a:rPr>
              <a:t>Free disk space</a:t>
            </a:r>
          </a:p>
          <a:p>
            <a:pPr>
              <a:spcBef>
                <a:spcPts val="0"/>
              </a:spcBef>
            </a:pPr>
            <a:endParaRPr lang="en-US" sz="2000" dirty="0">
              <a:latin typeface="+mn-lt"/>
            </a:endParaRPr>
          </a:p>
          <a:p>
            <a:pPr>
              <a:spcBef>
                <a:spcPts val="0"/>
              </a:spcBef>
            </a:pPr>
            <a:endParaRPr lang="en-US" sz="2000" dirty="0">
              <a:latin typeface="+mn-lt"/>
            </a:endParaRPr>
          </a:p>
          <a:p>
            <a:pPr>
              <a:spcBef>
                <a:spcPts val="0"/>
              </a:spcBef>
            </a:pPr>
            <a:r>
              <a:rPr lang="en-US" sz="2000" dirty="0">
                <a:latin typeface="+mn-lt"/>
              </a:rPr>
              <a:t>Bad blocks</a:t>
            </a:r>
          </a:p>
          <a:p>
            <a:pPr>
              <a:spcBef>
                <a:spcPts val="0"/>
              </a:spcBef>
            </a:pPr>
            <a:endParaRPr lang="en-US" sz="2000" dirty="0">
              <a:latin typeface="+mn-lt"/>
            </a:endParaRPr>
          </a:p>
        </p:txBody>
      </p:sp>
      <p:sp>
        <p:nvSpPr>
          <p:cNvPr id="8" name="Content">
            <a:extLst>
              <a:ext uri="{FF2B5EF4-FFF2-40B4-BE49-F238E27FC236}">
                <a16:creationId xmlns:a16="http://schemas.microsoft.com/office/drawing/2014/main" id="{6C31C3CF-F503-CC18-4277-74D1CCCC969F}"/>
              </a:ext>
            </a:extLst>
          </p:cNvPr>
          <p:cNvSpPr txBox="1">
            <a:spLocks/>
          </p:cNvSpPr>
          <p:nvPr/>
        </p:nvSpPr>
        <p:spPr>
          <a:xfrm>
            <a:off x="3649756" y="1280161"/>
            <a:ext cx="5395632" cy="665180"/>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The area of a hard disk to which new data can be written.</a:t>
            </a:r>
          </a:p>
        </p:txBody>
      </p:sp>
      <p:sp>
        <p:nvSpPr>
          <p:cNvPr id="9" name="Content">
            <a:extLst>
              <a:ext uri="{FF2B5EF4-FFF2-40B4-BE49-F238E27FC236}">
                <a16:creationId xmlns:a16="http://schemas.microsoft.com/office/drawing/2014/main" id="{376A246D-B993-6946-127E-D7B04F86D04C}"/>
              </a:ext>
            </a:extLst>
          </p:cNvPr>
          <p:cNvSpPr txBox="1">
            <a:spLocks/>
          </p:cNvSpPr>
          <p:nvPr/>
        </p:nvSpPr>
        <p:spPr>
          <a:xfrm>
            <a:off x="3649756" y="2243797"/>
            <a:ext cx="5395632" cy="681200"/>
          </a:xfrm>
          <a:prstGeom prst="rect">
            <a:avLst/>
          </a:prstGeom>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A bad block is a section on a disk drive to which data can no longer be written to read from.</a:t>
            </a:r>
          </a:p>
        </p:txBody>
      </p:sp>
    </p:spTree>
    <p:extLst>
      <p:ext uri="{BB962C8B-B14F-4D97-AF65-F5344CB8AC3E}">
        <p14:creationId xmlns:p14="http://schemas.microsoft.com/office/powerpoint/2010/main" val="3336784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Key Terms/Definitions</a:t>
            </a:r>
          </a:p>
        </p:txBody>
      </p:sp>
      <p:sp>
        <p:nvSpPr>
          <p:cNvPr id="2" name="Content"/>
          <p:cNvSpPr>
            <a:spLocks noGrp="1"/>
          </p:cNvSpPr>
          <p:nvPr>
            <p:ph idx="1" hasCustomPrompt="1"/>
          </p:nvPr>
        </p:nvSpPr>
        <p:spPr>
          <a:xfrm>
            <a:off x="225239" y="1280162"/>
            <a:ext cx="3288926" cy="4812729"/>
          </a:xfrm>
        </p:spPr>
        <p:txBody>
          <a:bodyPr>
            <a:normAutofit/>
          </a:bodyPr>
          <a:lstStyle/>
          <a:p>
            <a:pPr>
              <a:spcBef>
                <a:spcPts val="0"/>
              </a:spcBef>
            </a:pPr>
            <a:r>
              <a:rPr lang="en-US" sz="2000" dirty="0">
                <a:latin typeface="+mn-lt"/>
              </a:rPr>
              <a:t>unmask</a:t>
            </a:r>
          </a:p>
          <a:p>
            <a:pPr>
              <a:spcBef>
                <a:spcPts val="0"/>
              </a:spcBef>
            </a:pPr>
            <a:endParaRPr lang="en-US" sz="2000" dirty="0">
              <a:latin typeface="+mn-lt"/>
            </a:endParaRPr>
          </a:p>
        </p:txBody>
      </p:sp>
      <p:sp>
        <p:nvSpPr>
          <p:cNvPr id="8" name="Content">
            <a:extLst>
              <a:ext uri="{FF2B5EF4-FFF2-40B4-BE49-F238E27FC236}">
                <a16:creationId xmlns:a16="http://schemas.microsoft.com/office/drawing/2014/main" id="{6C31C3CF-F503-CC18-4277-74D1CCCC969F}"/>
              </a:ext>
            </a:extLst>
          </p:cNvPr>
          <p:cNvSpPr txBox="1">
            <a:spLocks/>
          </p:cNvSpPr>
          <p:nvPr/>
        </p:nvSpPr>
        <p:spPr>
          <a:xfrm>
            <a:off x="3649756" y="1280159"/>
            <a:ext cx="5395632" cy="716043"/>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The value used to restrict the permissions for a file or directory.</a:t>
            </a:r>
          </a:p>
        </p:txBody>
      </p:sp>
    </p:spTree>
    <p:extLst>
      <p:ext uri="{BB962C8B-B14F-4D97-AF65-F5344CB8AC3E}">
        <p14:creationId xmlns:p14="http://schemas.microsoft.com/office/powerpoint/2010/main" val="22488650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The umask Command</a:t>
            </a:r>
          </a:p>
        </p:txBody>
      </p:sp>
      <p:pic>
        <p:nvPicPr>
          <p:cNvPr id="5" name="New picture" descr="Illustration of The umask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The umask Command</a:t>
            </a:r>
          </a:p>
        </p:txBody>
      </p:sp>
      <p:pic>
        <p:nvPicPr>
          <p:cNvPr id="5" name="New picture" descr="Illustration of The umask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The umask Command</a:t>
            </a:r>
          </a:p>
        </p:txBody>
      </p:sp>
      <p:pic>
        <p:nvPicPr>
          <p:cNvPr id="5" name="New picture" descr="Illustration of The umask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The umask Command</a:t>
            </a:r>
          </a:p>
        </p:txBody>
      </p:sp>
      <p:pic>
        <p:nvPicPr>
          <p:cNvPr id="5" name="New picture" descr="Illustration of The umask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The umask Command</a:t>
            </a:r>
          </a:p>
        </p:txBody>
      </p:sp>
      <p:pic>
        <p:nvPicPr>
          <p:cNvPr id="5" name="New picture" descr="Illustration of The umask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The umask Command</a:t>
            </a:r>
          </a:p>
        </p:txBody>
      </p:sp>
      <p:pic>
        <p:nvPicPr>
          <p:cNvPr id="5" name="New picture" descr="Illustration of The umask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191B-1441-6C8E-E665-C94644CBFD7E}"/>
              </a:ext>
            </a:extLst>
          </p:cNvPr>
          <p:cNvSpPr>
            <a:spLocks noGrp="1"/>
          </p:cNvSpPr>
          <p:nvPr>
            <p:ph type="title"/>
          </p:nvPr>
        </p:nvSpPr>
        <p:spPr/>
        <p:txBody>
          <a:bodyPr/>
          <a:lstStyle/>
          <a:p>
            <a:r>
              <a:rPr lang="en-US" dirty="0"/>
              <a:t>Special Permissions</a:t>
            </a:r>
          </a:p>
        </p:txBody>
      </p:sp>
      <p:sp>
        <p:nvSpPr>
          <p:cNvPr id="3" name="Text Placeholder 2">
            <a:extLst>
              <a:ext uri="{FF2B5EF4-FFF2-40B4-BE49-F238E27FC236}">
                <a16:creationId xmlns:a16="http://schemas.microsoft.com/office/drawing/2014/main" id="{ED842036-5AF9-E84C-7758-EA0776793162}"/>
              </a:ext>
            </a:extLst>
          </p:cNvPr>
          <p:cNvSpPr>
            <a:spLocks noGrp="1"/>
          </p:cNvSpPr>
          <p:nvPr>
            <p:ph type="body" idx="1"/>
          </p:nvPr>
        </p:nvSpPr>
        <p:spPr>
          <a:xfrm>
            <a:off x="623888" y="4589464"/>
            <a:ext cx="7886700" cy="1874089"/>
          </a:xfrm>
        </p:spPr>
        <p:txBody>
          <a:bodyPr>
            <a:normAutofit/>
          </a:bodyPr>
          <a:lstStyle/>
          <a:p>
            <a:pPr marL="342900" indent="-342900">
              <a:buFont typeface="Wingdings" panose="05000000000000000000" pitchFamily="2" charset="2"/>
              <a:buChar char="ü"/>
            </a:pPr>
            <a:r>
              <a:rPr lang="en-US" sz="1600" dirty="0"/>
              <a:t>Special permissions</a:t>
            </a:r>
          </a:p>
          <a:p>
            <a:pPr marL="342900" indent="-342900">
              <a:buFont typeface="Wingdings" panose="05000000000000000000" pitchFamily="2" charset="2"/>
              <a:buChar char="ü"/>
            </a:pPr>
            <a:r>
              <a:rPr lang="en-US" sz="1600" dirty="0"/>
              <a:t>Set user ID &amp; group permissions</a:t>
            </a:r>
          </a:p>
          <a:p>
            <a:pPr marL="342900" indent="-342900">
              <a:buFont typeface="Wingdings" panose="05000000000000000000" pitchFamily="2" charset="2"/>
              <a:buChar char="ü"/>
            </a:pPr>
            <a:r>
              <a:rPr lang="en-US" sz="1600" dirty="0"/>
              <a:t>Sticky bit</a:t>
            </a:r>
          </a:p>
          <a:p>
            <a:pPr marL="342900" indent="-342900">
              <a:buFont typeface="Wingdings" panose="05000000000000000000" pitchFamily="2" charset="2"/>
              <a:buChar char="ü"/>
            </a:pPr>
            <a:r>
              <a:rPr lang="en-US" sz="1600" dirty="0"/>
              <a:t>The chmod command</a:t>
            </a:r>
          </a:p>
          <a:p>
            <a:pPr marL="342900" indent="-342900">
              <a:buFont typeface="Wingdings" panose="05000000000000000000" pitchFamily="2" charset="2"/>
              <a:buChar char="ü"/>
            </a:pPr>
            <a:endParaRPr lang="en-US" sz="1600" dirty="0"/>
          </a:p>
        </p:txBody>
      </p:sp>
    </p:spTree>
    <p:extLst>
      <p:ext uri="{BB962C8B-B14F-4D97-AF65-F5344CB8AC3E}">
        <p14:creationId xmlns:p14="http://schemas.microsoft.com/office/powerpoint/2010/main" val="3891638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Key Terms/Definitions</a:t>
            </a:r>
          </a:p>
        </p:txBody>
      </p:sp>
      <p:sp>
        <p:nvSpPr>
          <p:cNvPr id="2" name="Content"/>
          <p:cNvSpPr>
            <a:spLocks noGrp="1"/>
          </p:cNvSpPr>
          <p:nvPr>
            <p:ph idx="1" hasCustomPrompt="1"/>
          </p:nvPr>
        </p:nvSpPr>
        <p:spPr>
          <a:xfrm>
            <a:off x="225239" y="1280162"/>
            <a:ext cx="3288926" cy="4812729"/>
          </a:xfrm>
        </p:spPr>
        <p:txBody>
          <a:bodyPr>
            <a:normAutofit/>
          </a:bodyPr>
          <a:lstStyle/>
          <a:p>
            <a:pPr>
              <a:spcBef>
                <a:spcPts val="0"/>
              </a:spcBef>
            </a:pPr>
            <a:r>
              <a:rPr lang="en-US" sz="2000" dirty="0">
                <a:latin typeface="+mn-lt"/>
              </a:rPr>
              <a:t>Set owner user ID on execution (SUID)</a:t>
            </a:r>
          </a:p>
          <a:p>
            <a:pPr>
              <a:spcBef>
                <a:spcPts val="0"/>
              </a:spcBef>
            </a:pPr>
            <a:endParaRPr lang="en-US" sz="2000" dirty="0">
              <a:latin typeface="+mn-lt"/>
            </a:endParaRPr>
          </a:p>
          <a:p>
            <a:pPr>
              <a:spcBef>
                <a:spcPts val="0"/>
              </a:spcBef>
            </a:pPr>
            <a:endParaRPr lang="en-US" sz="2000" dirty="0">
              <a:latin typeface="+mn-lt"/>
            </a:endParaRPr>
          </a:p>
          <a:p>
            <a:pPr>
              <a:spcBef>
                <a:spcPts val="0"/>
              </a:spcBef>
            </a:pPr>
            <a:r>
              <a:rPr lang="en-US" sz="2000" dirty="0">
                <a:latin typeface="+mn-lt"/>
              </a:rPr>
              <a:t>Set group ID up on execution (SGID)</a:t>
            </a:r>
          </a:p>
          <a:p>
            <a:pPr>
              <a:spcBef>
                <a:spcPts val="0"/>
              </a:spcBef>
            </a:pPr>
            <a:endParaRPr lang="en-US" sz="2000" dirty="0">
              <a:latin typeface="+mn-lt"/>
            </a:endParaRPr>
          </a:p>
          <a:p>
            <a:pPr marL="0" indent="0">
              <a:spcBef>
                <a:spcPts val="0"/>
              </a:spcBef>
              <a:buNone/>
            </a:pPr>
            <a:endParaRPr lang="en-US" sz="2000" dirty="0">
              <a:latin typeface="+mn-lt"/>
            </a:endParaRPr>
          </a:p>
          <a:p>
            <a:pPr>
              <a:spcBef>
                <a:spcPts val="0"/>
              </a:spcBef>
            </a:pPr>
            <a:endParaRPr lang="en-US" sz="2000" dirty="0">
              <a:latin typeface="+mn-lt"/>
            </a:endParaRPr>
          </a:p>
          <a:p>
            <a:pPr>
              <a:spcBef>
                <a:spcPts val="0"/>
              </a:spcBef>
            </a:pPr>
            <a:r>
              <a:rPr lang="en-US" sz="2000" dirty="0">
                <a:latin typeface="+mn-lt"/>
              </a:rPr>
              <a:t>Sticky bit</a:t>
            </a:r>
          </a:p>
          <a:p>
            <a:pPr>
              <a:spcBef>
                <a:spcPts val="0"/>
              </a:spcBef>
            </a:pPr>
            <a:endParaRPr lang="en-US" sz="2000" dirty="0">
              <a:latin typeface="+mn-lt"/>
            </a:endParaRPr>
          </a:p>
        </p:txBody>
      </p:sp>
      <p:sp>
        <p:nvSpPr>
          <p:cNvPr id="8" name="Content">
            <a:extLst>
              <a:ext uri="{FF2B5EF4-FFF2-40B4-BE49-F238E27FC236}">
                <a16:creationId xmlns:a16="http://schemas.microsoft.com/office/drawing/2014/main" id="{6C31C3CF-F503-CC18-4277-74D1CCCC969F}"/>
              </a:ext>
            </a:extLst>
          </p:cNvPr>
          <p:cNvSpPr txBox="1">
            <a:spLocks/>
          </p:cNvSpPr>
          <p:nvPr/>
        </p:nvSpPr>
        <p:spPr>
          <a:xfrm>
            <a:off x="3649756" y="1280159"/>
            <a:ext cx="5395632" cy="979656"/>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A special type of file permission given to a file. This permission grants a user temporary permission to run a program or file with the file owner's permissions.</a:t>
            </a:r>
          </a:p>
        </p:txBody>
      </p:sp>
      <p:sp>
        <p:nvSpPr>
          <p:cNvPr id="3" name="Content">
            <a:extLst>
              <a:ext uri="{FF2B5EF4-FFF2-40B4-BE49-F238E27FC236}">
                <a16:creationId xmlns:a16="http://schemas.microsoft.com/office/drawing/2014/main" id="{71396476-1E08-F173-E18F-4CBEE83ADDA7}"/>
              </a:ext>
            </a:extLst>
          </p:cNvPr>
          <p:cNvSpPr txBox="1">
            <a:spLocks/>
          </p:cNvSpPr>
          <p:nvPr/>
        </p:nvSpPr>
        <p:spPr>
          <a:xfrm>
            <a:off x="3649756" y="2412215"/>
            <a:ext cx="5395632" cy="1110205"/>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A special file/directory permission given to a file. This permission grants a user temporary membership to a group so he or she can execute the directory, file, program, or command.</a:t>
            </a:r>
          </a:p>
        </p:txBody>
      </p:sp>
      <p:sp>
        <p:nvSpPr>
          <p:cNvPr id="5" name="Content">
            <a:extLst>
              <a:ext uri="{FF2B5EF4-FFF2-40B4-BE49-F238E27FC236}">
                <a16:creationId xmlns:a16="http://schemas.microsoft.com/office/drawing/2014/main" id="{9BEE2DD9-5681-18D9-365C-4104F4526275}"/>
              </a:ext>
            </a:extLst>
          </p:cNvPr>
          <p:cNvSpPr txBox="1">
            <a:spLocks/>
          </p:cNvSpPr>
          <p:nvPr/>
        </p:nvSpPr>
        <p:spPr>
          <a:xfrm>
            <a:off x="3649756" y="3890682"/>
            <a:ext cx="5395632" cy="762000"/>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An attribute that marks a file or directory to prevent anyone except the file owner from executing deletion.</a:t>
            </a:r>
          </a:p>
        </p:txBody>
      </p:sp>
    </p:spTree>
    <p:extLst>
      <p:ext uri="{BB962C8B-B14F-4D97-AF65-F5344CB8AC3E}">
        <p14:creationId xmlns:p14="http://schemas.microsoft.com/office/powerpoint/2010/main" val="15155955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Special Permissions</a:t>
            </a:r>
          </a:p>
        </p:txBody>
      </p:sp>
      <p:pic>
        <p:nvPicPr>
          <p:cNvPr id="5" name="New picture" descr="Illustration of Special Permission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Special Permissions</a:t>
            </a:r>
          </a:p>
        </p:txBody>
      </p:sp>
      <p:pic>
        <p:nvPicPr>
          <p:cNvPr id="5" name="New picture" descr="Illustration of Special Permission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Special Permissions</a:t>
            </a:r>
          </a:p>
        </p:txBody>
      </p:sp>
      <p:pic>
        <p:nvPicPr>
          <p:cNvPr id="5" name="New picture" descr="Illustration of Special Permission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191B-1441-6C8E-E665-C94644CBFD7E}"/>
              </a:ext>
            </a:extLst>
          </p:cNvPr>
          <p:cNvSpPr>
            <a:spLocks noGrp="1"/>
          </p:cNvSpPr>
          <p:nvPr>
            <p:ph type="title"/>
          </p:nvPr>
        </p:nvSpPr>
        <p:spPr/>
        <p:txBody>
          <a:bodyPr/>
          <a:lstStyle/>
          <a:p>
            <a:r>
              <a:rPr lang="en-US" dirty="0"/>
              <a:t>Access Control Lists</a:t>
            </a:r>
          </a:p>
        </p:txBody>
      </p:sp>
      <p:sp>
        <p:nvSpPr>
          <p:cNvPr id="3" name="Text Placeholder 2">
            <a:extLst>
              <a:ext uri="{FF2B5EF4-FFF2-40B4-BE49-F238E27FC236}">
                <a16:creationId xmlns:a16="http://schemas.microsoft.com/office/drawing/2014/main" id="{ED842036-5AF9-E84C-7758-EA0776793162}"/>
              </a:ext>
            </a:extLst>
          </p:cNvPr>
          <p:cNvSpPr>
            <a:spLocks noGrp="1"/>
          </p:cNvSpPr>
          <p:nvPr>
            <p:ph type="body" idx="1"/>
          </p:nvPr>
        </p:nvSpPr>
        <p:spPr>
          <a:xfrm>
            <a:off x="623888" y="4589464"/>
            <a:ext cx="7886700" cy="1874089"/>
          </a:xfrm>
        </p:spPr>
        <p:txBody>
          <a:bodyPr>
            <a:normAutofit/>
          </a:bodyPr>
          <a:lstStyle/>
          <a:p>
            <a:pPr marL="342900" indent="-342900">
              <a:buFont typeface="Wingdings" panose="05000000000000000000" pitchFamily="2" charset="2"/>
              <a:buChar char="ü"/>
            </a:pPr>
            <a:r>
              <a:rPr lang="en-US" sz="1600" dirty="0"/>
              <a:t>Standard permissions</a:t>
            </a:r>
          </a:p>
          <a:p>
            <a:pPr marL="342900" indent="-342900">
              <a:buFont typeface="Wingdings" panose="05000000000000000000" pitchFamily="2" charset="2"/>
              <a:buChar char="ü"/>
            </a:pPr>
            <a:r>
              <a:rPr lang="en-US" sz="1600" dirty="0" err="1"/>
              <a:t>setfacl</a:t>
            </a:r>
            <a:endParaRPr lang="en-US" sz="1600" dirty="0"/>
          </a:p>
          <a:p>
            <a:pPr marL="342900" indent="-342900">
              <a:buFont typeface="Wingdings" panose="05000000000000000000" pitchFamily="2" charset="2"/>
              <a:buChar char="ü"/>
            </a:pPr>
            <a:r>
              <a:rPr lang="en-US" sz="1600" dirty="0" err="1"/>
              <a:t>getfacl</a:t>
            </a:r>
            <a:endParaRPr lang="en-US" sz="1600" dirty="0"/>
          </a:p>
          <a:p>
            <a:pPr marL="342900" indent="-342900">
              <a:buFont typeface="Wingdings" panose="05000000000000000000" pitchFamily="2" charset="2"/>
              <a:buChar char="ü"/>
            </a:pPr>
            <a:endParaRPr lang="en-US" sz="1600" dirty="0"/>
          </a:p>
        </p:txBody>
      </p:sp>
    </p:spTree>
    <p:extLst>
      <p:ext uri="{BB962C8B-B14F-4D97-AF65-F5344CB8AC3E}">
        <p14:creationId xmlns:p14="http://schemas.microsoft.com/office/powerpoint/2010/main" val="2041246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Key Terms/Definitions</a:t>
            </a:r>
          </a:p>
        </p:txBody>
      </p:sp>
      <p:sp>
        <p:nvSpPr>
          <p:cNvPr id="2" name="Content"/>
          <p:cNvSpPr>
            <a:spLocks noGrp="1"/>
          </p:cNvSpPr>
          <p:nvPr>
            <p:ph idx="1" hasCustomPrompt="1"/>
          </p:nvPr>
        </p:nvSpPr>
        <p:spPr>
          <a:xfrm>
            <a:off x="225239" y="1280162"/>
            <a:ext cx="3288926" cy="4812729"/>
          </a:xfrm>
        </p:spPr>
        <p:txBody>
          <a:bodyPr>
            <a:normAutofit/>
          </a:bodyPr>
          <a:lstStyle/>
          <a:p>
            <a:pPr>
              <a:spcBef>
                <a:spcPts val="0"/>
              </a:spcBef>
            </a:pPr>
            <a:r>
              <a:rPr lang="en-US" sz="2000" dirty="0">
                <a:latin typeface="+mn-lt"/>
              </a:rPr>
              <a:t>ACLs</a:t>
            </a:r>
          </a:p>
          <a:p>
            <a:pPr>
              <a:spcBef>
                <a:spcPts val="0"/>
              </a:spcBef>
            </a:pPr>
            <a:endParaRPr lang="en-US" sz="2000" dirty="0">
              <a:latin typeface="+mn-lt"/>
            </a:endParaRPr>
          </a:p>
          <a:p>
            <a:pPr>
              <a:spcBef>
                <a:spcPts val="0"/>
              </a:spcBef>
            </a:pPr>
            <a:endParaRPr lang="en-US" sz="2000" dirty="0">
              <a:latin typeface="+mn-lt"/>
            </a:endParaRPr>
          </a:p>
          <a:p>
            <a:pPr>
              <a:spcBef>
                <a:spcPts val="0"/>
              </a:spcBef>
            </a:pPr>
            <a:endParaRPr lang="en-US" sz="2000" dirty="0">
              <a:latin typeface="+mn-lt"/>
            </a:endParaRPr>
          </a:p>
          <a:p>
            <a:pPr>
              <a:spcBef>
                <a:spcPts val="0"/>
              </a:spcBef>
            </a:pPr>
            <a:r>
              <a:rPr lang="en-US" sz="2000" dirty="0">
                <a:latin typeface="+mn-lt"/>
              </a:rPr>
              <a:t>Default ACLs</a:t>
            </a:r>
          </a:p>
          <a:p>
            <a:pPr>
              <a:spcBef>
                <a:spcPts val="0"/>
              </a:spcBef>
            </a:pPr>
            <a:endParaRPr lang="en-US" sz="2000" dirty="0">
              <a:latin typeface="+mn-lt"/>
            </a:endParaRPr>
          </a:p>
        </p:txBody>
      </p:sp>
      <p:sp>
        <p:nvSpPr>
          <p:cNvPr id="8" name="Content">
            <a:extLst>
              <a:ext uri="{FF2B5EF4-FFF2-40B4-BE49-F238E27FC236}">
                <a16:creationId xmlns:a16="http://schemas.microsoft.com/office/drawing/2014/main" id="{6C31C3CF-F503-CC18-4277-74D1CCCC969F}"/>
              </a:ext>
            </a:extLst>
          </p:cNvPr>
          <p:cNvSpPr txBox="1">
            <a:spLocks/>
          </p:cNvSpPr>
          <p:nvPr/>
        </p:nvSpPr>
        <p:spPr>
          <a:xfrm>
            <a:off x="3649756" y="1280159"/>
            <a:ext cx="5395632" cy="701041"/>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Permissions assigned to users or groups beyond the standard owning user and owning group.</a:t>
            </a:r>
          </a:p>
        </p:txBody>
      </p:sp>
      <p:sp>
        <p:nvSpPr>
          <p:cNvPr id="3" name="Content">
            <a:extLst>
              <a:ext uri="{FF2B5EF4-FFF2-40B4-BE49-F238E27FC236}">
                <a16:creationId xmlns:a16="http://schemas.microsoft.com/office/drawing/2014/main" id="{71396476-1E08-F173-E18F-4CBEE83ADDA7}"/>
              </a:ext>
            </a:extLst>
          </p:cNvPr>
          <p:cNvSpPr txBox="1">
            <a:spLocks/>
          </p:cNvSpPr>
          <p:nvPr/>
        </p:nvSpPr>
        <p:spPr>
          <a:xfrm>
            <a:off x="3649756" y="2412215"/>
            <a:ext cx="5395632" cy="1110205"/>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t>ACLs that are set on directories and inherited by any file or folder that's created inside of the directory.</a:t>
            </a:r>
            <a:endParaRPr lang="en-US" sz="1800" dirty="0">
              <a:latin typeface="+mn-lt"/>
            </a:endParaRPr>
          </a:p>
        </p:txBody>
      </p:sp>
    </p:spTree>
    <p:extLst>
      <p:ext uri="{BB962C8B-B14F-4D97-AF65-F5344CB8AC3E}">
        <p14:creationId xmlns:p14="http://schemas.microsoft.com/office/powerpoint/2010/main" val="20454396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Introduction to ACLs</a:t>
            </a:r>
          </a:p>
        </p:txBody>
      </p:sp>
      <p:pic>
        <p:nvPicPr>
          <p:cNvPr id="5" name="New picture" descr="Illustration of Introduction to ACL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FACLs</a:t>
            </a:r>
          </a:p>
        </p:txBody>
      </p:sp>
      <p:sp>
        <p:nvSpPr>
          <p:cNvPr id="2" name="Content"/>
          <p:cNvSpPr>
            <a:spLocks noGrp="1"/>
          </p:cNvSpPr>
          <p:nvPr>
            <p:ph idx="1" hasCustomPrompt="1"/>
          </p:nvPr>
        </p:nvSpPr>
        <p:spPr/>
        <p:txBody>
          <a:bodyPr>
            <a:normAutofit/>
          </a:bodyPr>
          <a:lstStyle/>
          <a:p>
            <a:r>
              <a:rPr lang="en-US" sz="2400" dirty="0">
                <a:latin typeface="+mn-lt"/>
              </a:rPr>
              <a:t>Additional permissions to files and directories
Permissions set for users or groups
setfacl and getfacl utilities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Introduction to ACLs</a:t>
            </a:r>
          </a:p>
        </p:txBody>
      </p:sp>
      <p:pic>
        <p:nvPicPr>
          <p:cNvPr id="5" name="New picture" descr="Illustration of Introduction to ACL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Introduction to ACLs</a:t>
            </a:r>
          </a:p>
        </p:txBody>
      </p:sp>
      <p:pic>
        <p:nvPicPr>
          <p:cNvPr id="5" name="New picture" descr="Illustration of Introduction to ACL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191B-1441-6C8E-E665-C94644CBFD7E}"/>
              </a:ext>
            </a:extLst>
          </p:cNvPr>
          <p:cNvSpPr>
            <a:spLocks noGrp="1"/>
          </p:cNvSpPr>
          <p:nvPr>
            <p:ph type="title"/>
          </p:nvPr>
        </p:nvSpPr>
        <p:spPr/>
        <p:txBody>
          <a:bodyPr/>
          <a:lstStyle/>
          <a:p>
            <a:r>
              <a:rPr lang="en-US" dirty="0"/>
              <a:t>Archive and Backup</a:t>
            </a:r>
          </a:p>
        </p:txBody>
      </p:sp>
      <p:sp>
        <p:nvSpPr>
          <p:cNvPr id="3" name="Text Placeholder 2">
            <a:extLst>
              <a:ext uri="{FF2B5EF4-FFF2-40B4-BE49-F238E27FC236}">
                <a16:creationId xmlns:a16="http://schemas.microsoft.com/office/drawing/2014/main" id="{ED842036-5AF9-E84C-7758-EA0776793162}"/>
              </a:ext>
            </a:extLst>
          </p:cNvPr>
          <p:cNvSpPr>
            <a:spLocks noGrp="1"/>
          </p:cNvSpPr>
          <p:nvPr>
            <p:ph type="body" idx="1"/>
          </p:nvPr>
        </p:nvSpPr>
        <p:spPr>
          <a:xfrm>
            <a:off x="623888" y="4589464"/>
            <a:ext cx="7886700" cy="1874089"/>
          </a:xfrm>
        </p:spPr>
        <p:txBody>
          <a:bodyPr>
            <a:normAutofit/>
          </a:bodyPr>
          <a:lstStyle/>
          <a:p>
            <a:pPr marL="342900" indent="-342900">
              <a:buFont typeface="Wingdings" panose="05000000000000000000" pitchFamily="2" charset="2"/>
              <a:buChar char="ü"/>
            </a:pPr>
            <a:r>
              <a:rPr lang="en-US" sz="1600" dirty="0"/>
              <a:t>File archives </a:t>
            </a:r>
            <a:r>
              <a:rPr lang="en-US" sz="1200" dirty="0"/>
              <a:t>(</a:t>
            </a:r>
            <a:r>
              <a:rPr lang="en-US" sz="1200" i="1" dirty="0"/>
              <a:t>Create an archive, Extract from an archive, Compress an archive</a:t>
            </a:r>
            <a:r>
              <a:rPr lang="en-US" sz="1200" dirty="0"/>
              <a:t>)</a:t>
            </a:r>
            <a:endParaRPr lang="en-US" sz="1600" dirty="0"/>
          </a:p>
          <a:p>
            <a:pPr marL="342900" indent="-342900">
              <a:buFont typeface="Wingdings" panose="05000000000000000000" pitchFamily="2" charset="2"/>
              <a:buChar char="ü"/>
            </a:pPr>
            <a:r>
              <a:rPr lang="en-US" sz="1600" dirty="0"/>
              <a:t>The cpio command </a:t>
            </a:r>
            <a:r>
              <a:rPr lang="en-US" sz="1200" dirty="0"/>
              <a:t>(</a:t>
            </a:r>
            <a:r>
              <a:rPr lang="en-US" sz="1200" i="1" dirty="0"/>
              <a:t>Create archive files, Compress an archive, Extract files from an archive, Extract files from a compressed archive</a:t>
            </a:r>
            <a:r>
              <a:rPr lang="en-US" sz="1200" dirty="0"/>
              <a:t>)</a:t>
            </a:r>
          </a:p>
          <a:p>
            <a:pPr marL="342900" indent="-342900">
              <a:buFont typeface="Wingdings" panose="05000000000000000000" pitchFamily="2" charset="2"/>
              <a:buChar char="ü"/>
            </a:pPr>
            <a:r>
              <a:rPr lang="en-US" sz="1600" dirty="0"/>
              <a:t>The dd command </a:t>
            </a:r>
            <a:r>
              <a:rPr lang="en-US" sz="1200" dirty="0"/>
              <a:t>(</a:t>
            </a:r>
            <a:r>
              <a:rPr lang="en-US" sz="1200" i="1" dirty="0"/>
              <a:t>copy files, partitions, and disk with dd; back up MBR</a:t>
            </a:r>
            <a:r>
              <a:rPr lang="en-US" sz="1200" dirty="0"/>
              <a:t>)</a:t>
            </a:r>
          </a:p>
        </p:txBody>
      </p:sp>
    </p:spTree>
    <p:extLst>
      <p:ext uri="{BB962C8B-B14F-4D97-AF65-F5344CB8AC3E}">
        <p14:creationId xmlns:p14="http://schemas.microsoft.com/office/powerpoint/2010/main" val="4163435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Key Terms/Definitions</a:t>
            </a:r>
          </a:p>
        </p:txBody>
      </p:sp>
      <p:sp>
        <p:nvSpPr>
          <p:cNvPr id="2" name="Content"/>
          <p:cNvSpPr>
            <a:spLocks noGrp="1"/>
          </p:cNvSpPr>
          <p:nvPr>
            <p:ph idx="1" hasCustomPrompt="1"/>
          </p:nvPr>
        </p:nvSpPr>
        <p:spPr>
          <a:xfrm>
            <a:off x="225239" y="1280162"/>
            <a:ext cx="3288926" cy="4812729"/>
          </a:xfrm>
        </p:spPr>
        <p:txBody>
          <a:bodyPr>
            <a:normAutofit/>
          </a:bodyPr>
          <a:lstStyle/>
          <a:p>
            <a:pPr>
              <a:spcBef>
                <a:spcPts val="0"/>
              </a:spcBef>
            </a:pPr>
            <a:r>
              <a:rPr lang="en-US" sz="2000" dirty="0">
                <a:latin typeface="+mn-lt"/>
              </a:rPr>
              <a:t>Full backup</a:t>
            </a:r>
          </a:p>
          <a:p>
            <a:pPr>
              <a:spcBef>
                <a:spcPts val="0"/>
              </a:spcBef>
            </a:pPr>
            <a:endParaRPr lang="en-US" sz="2000" dirty="0">
              <a:latin typeface="+mn-lt"/>
            </a:endParaRPr>
          </a:p>
          <a:p>
            <a:pPr>
              <a:spcBef>
                <a:spcPts val="0"/>
              </a:spcBef>
            </a:pPr>
            <a:endParaRPr lang="en-US" sz="2000" dirty="0">
              <a:latin typeface="+mn-lt"/>
            </a:endParaRPr>
          </a:p>
          <a:p>
            <a:pPr>
              <a:spcBef>
                <a:spcPts val="0"/>
              </a:spcBef>
            </a:pPr>
            <a:r>
              <a:rPr lang="en-US" sz="2000" dirty="0">
                <a:latin typeface="+mn-lt"/>
              </a:rPr>
              <a:t>Incremental backup</a:t>
            </a:r>
          </a:p>
          <a:p>
            <a:pPr>
              <a:spcBef>
                <a:spcPts val="0"/>
              </a:spcBef>
            </a:pPr>
            <a:endParaRPr lang="en-US" sz="2000" dirty="0">
              <a:latin typeface="+mn-lt"/>
            </a:endParaRPr>
          </a:p>
          <a:p>
            <a:pPr>
              <a:spcBef>
                <a:spcPts val="0"/>
              </a:spcBef>
            </a:pPr>
            <a:endParaRPr lang="en-US" sz="2000" dirty="0">
              <a:latin typeface="+mn-lt"/>
            </a:endParaRPr>
          </a:p>
          <a:p>
            <a:pPr>
              <a:spcBef>
                <a:spcPts val="0"/>
              </a:spcBef>
            </a:pPr>
            <a:endParaRPr lang="en-US" sz="2000" dirty="0">
              <a:latin typeface="+mn-lt"/>
            </a:endParaRPr>
          </a:p>
          <a:p>
            <a:pPr>
              <a:spcBef>
                <a:spcPts val="0"/>
              </a:spcBef>
            </a:pPr>
            <a:r>
              <a:rPr lang="en-US" sz="2000" dirty="0">
                <a:latin typeface="+mn-lt"/>
              </a:rPr>
              <a:t>Differential backup</a:t>
            </a:r>
          </a:p>
          <a:p>
            <a:pPr>
              <a:spcBef>
                <a:spcPts val="0"/>
              </a:spcBef>
            </a:pPr>
            <a:endParaRPr lang="en-US" sz="2000" dirty="0">
              <a:latin typeface="+mn-lt"/>
            </a:endParaRPr>
          </a:p>
          <a:p>
            <a:pPr>
              <a:spcBef>
                <a:spcPts val="0"/>
              </a:spcBef>
            </a:pPr>
            <a:endParaRPr lang="en-US" sz="2000" dirty="0">
              <a:latin typeface="+mn-lt"/>
            </a:endParaRPr>
          </a:p>
          <a:p>
            <a:pPr>
              <a:spcBef>
                <a:spcPts val="0"/>
              </a:spcBef>
            </a:pPr>
            <a:r>
              <a:rPr lang="en-US" sz="2000" dirty="0">
                <a:latin typeface="+mn-lt"/>
              </a:rPr>
              <a:t>Snapshot clones backup</a:t>
            </a:r>
          </a:p>
          <a:p>
            <a:pPr>
              <a:spcBef>
                <a:spcPts val="0"/>
              </a:spcBef>
            </a:pPr>
            <a:endParaRPr lang="en-US" sz="2000" dirty="0">
              <a:latin typeface="+mn-lt"/>
            </a:endParaRPr>
          </a:p>
        </p:txBody>
      </p:sp>
      <p:sp>
        <p:nvSpPr>
          <p:cNvPr id="8" name="Content">
            <a:extLst>
              <a:ext uri="{FF2B5EF4-FFF2-40B4-BE49-F238E27FC236}">
                <a16:creationId xmlns:a16="http://schemas.microsoft.com/office/drawing/2014/main" id="{6C31C3CF-F503-CC18-4277-74D1CCCC969F}"/>
              </a:ext>
            </a:extLst>
          </p:cNvPr>
          <p:cNvSpPr txBox="1">
            <a:spLocks/>
          </p:cNvSpPr>
          <p:nvPr/>
        </p:nvSpPr>
        <p:spPr>
          <a:xfrm>
            <a:off x="3649756" y="1280159"/>
            <a:ext cx="5395632" cy="701041"/>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A copy of all the files that exists at the point in time when the backup is taking place.</a:t>
            </a:r>
          </a:p>
        </p:txBody>
      </p:sp>
      <p:sp>
        <p:nvSpPr>
          <p:cNvPr id="3" name="Content">
            <a:extLst>
              <a:ext uri="{FF2B5EF4-FFF2-40B4-BE49-F238E27FC236}">
                <a16:creationId xmlns:a16="http://schemas.microsoft.com/office/drawing/2014/main" id="{71396476-1E08-F173-E18F-4CBEE83ADDA7}"/>
              </a:ext>
            </a:extLst>
          </p:cNvPr>
          <p:cNvSpPr txBox="1">
            <a:spLocks/>
          </p:cNvSpPr>
          <p:nvPr/>
        </p:nvSpPr>
        <p:spPr>
          <a:xfrm>
            <a:off x="3649756" y="2100951"/>
            <a:ext cx="5395632" cy="859903"/>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t>An incremental backup stores files that have been changed or added since the last backup has been made.</a:t>
            </a:r>
            <a:endParaRPr lang="en-US" sz="1800" dirty="0">
              <a:latin typeface="+mn-lt"/>
            </a:endParaRPr>
          </a:p>
        </p:txBody>
      </p:sp>
      <p:sp>
        <p:nvSpPr>
          <p:cNvPr id="5" name="Content">
            <a:extLst>
              <a:ext uri="{FF2B5EF4-FFF2-40B4-BE49-F238E27FC236}">
                <a16:creationId xmlns:a16="http://schemas.microsoft.com/office/drawing/2014/main" id="{52D6F91F-A300-4212-A938-F4D4DB40B215}"/>
              </a:ext>
            </a:extLst>
          </p:cNvPr>
          <p:cNvSpPr txBox="1">
            <a:spLocks/>
          </p:cNvSpPr>
          <p:nvPr/>
        </p:nvSpPr>
        <p:spPr>
          <a:xfrm>
            <a:off x="3649756" y="3080605"/>
            <a:ext cx="5395632" cy="859903"/>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t>A differential backup copies all of the files that have been updated since the last full backup.</a:t>
            </a:r>
            <a:endParaRPr lang="en-US" sz="1800" dirty="0">
              <a:latin typeface="+mn-lt"/>
            </a:endParaRPr>
          </a:p>
        </p:txBody>
      </p:sp>
      <p:sp>
        <p:nvSpPr>
          <p:cNvPr id="7" name="TextBox 6">
            <a:extLst>
              <a:ext uri="{FF2B5EF4-FFF2-40B4-BE49-F238E27FC236}">
                <a16:creationId xmlns:a16="http://schemas.microsoft.com/office/drawing/2014/main" id="{569720DA-3FED-4147-1401-E49675502033}"/>
              </a:ext>
            </a:extLst>
          </p:cNvPr>
          <p:cNvSpPr txBox="1"/>
          <p:nvPr/>
        </p:nvSpPr>
        <p:spPr>
          <a:xfrm>
            <a:off x="3649756" y="3940508"/>
            <a:ext cx="5269005" cy="1338828"/>
          </a:xfrm>
          <a:prstGeom prst="rect">
            <a:avLst/>
          </a:prstGeom>
          <a:noFill/>
        </p:spPr>
        <p:txBody>
          <a:bodyPr wrap="square">
            <a:spAutoFit/>
          </a:bodyPr>
          <a:lstStyle/>
          <a:p>
            <a:pPr defTabSz="914400">
              <a:lnSpc>
                <a:spcPct val="90000"/>
              </a:lnSpc>
              <a:spcBef>
                <a:spcPts val="1800"/>
              </a:spcBef>
            </a:pPr>
            <a:r>
              <a:rPr lang="en-US" dirty="0">
                <a:latin typeface="Roboto" panose="02000000000000000000" pitchFamily="2" charset="0"/>
              </a:rPr>
              <a:t>A snapshot is copy of blocks of data that make up a set of files at a point in time. This feature allows you to take point-in-time snapshots of the files on a system without causing the downtime inherent in traditional backups.</a:t>
            </a:r>
          </a:p>
        </p:txBody>
      </p:sp>
    </p:spTree>
    <p:extLst>
      <p:ext uri="{BB962C8B-B14F-4D97-AF65-F5344CB8AC3E}">
        <p14:creationId xmlns:p14="http://schemas.microsoft.com/office/powerpoint/2010/main" val="32401086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Key Terms/Definitions</a:t>
            </a:r>
          </a:p>
        </p:txBody>
      </p:sp>
      <p:sp>
        <p:nvSpPr>
          <p:cNvPr id="2" name="Content"/>
          <p:cNvSpPr>
            <a:spLocks noGrp="1"/>
          </p:cNvSpPr>
          <p:nvPr>
            <p:ph idx="1" hasCustomPrompt="1"/>
          </p:nvPr>
        </p:nvSpPr>
        <p:spPr>
          <a:xfrm>
            <a:off x="225239" y="1280162"/>
            <a:ext cx="3288926" cy="4812729"/>
          </a:xfrm>
        </p:spPr>
        <p:txBody>
          <a:bodyPr>
            <a:normAutofit/>
          </a:bodyPr>
          <a:lstStyle/>
          <a:p>
            <a:pPr>
              <a:spcBef>
                <a:spcPts val="0"/>
              </a:spcBef>
            </a:pPr>
            <a:r>
              <a:rPr lang="en-US" sz="2000" dirty="0">
                <a:latin typeface="+mn-lt"/>
              </a:rPr>
              <a:t>Image backup</a:t>
            </a:r>
          </a:p>
          <a:p>
            <a:pPr>
              <a:spcBef>
                <a:spcPts val="0"/>
              </a:spcBef>
            </a:pPr>
            <a:endParaRPr lang="en-US" sz="2000" dirty="0">
              <a:latin typeface="+mn-lt"/>
            </a:endParaRPr>
          </a:p>
          <a:p>
            <a:pPr>
              <a:spcBef>
                <a:spcPts val="0"/>
              </a:spcBef>
            </a:pPr>
            <a:endParaRPr lang="en-US" sz="2000" dirty="0">
              <a:latin typeface="+mn-lt"/>
            </a:endParaRPr>
          </a:p>
          <a:p>
            <a:pPr>
              <a:spcBef>
                <a:spcPts val="0"/>
              </a:spcBef>
            </a:pPr>
            <a:endParaRPr lang="en-US" sz="2000" dirty="0">
              <a:latin typeface="+mn-lt"/>
            </a:endParaRPr>
          </a:p>
          <a:p>
            <a:pPr>
              <a:spcBef>
                <a:spcPts val="0"/>
              </a:spcBef>
            </a:pPr>
            <a:r>
              <a:rPr lang="en-US" sz="2000" dirty="0">
                <a:latin typeface="+mn-lt"/>
              </a:rPr>
              <a:t>Message Digest Algorithm 5 (MD5)</a:t>
            </a:r>
          </a:p>
          <a:p>
            <a:pPr>
              <a:spcBef>
                <a:spcPts val="0"/>
              </a:spcBef>
            </a:pPr>
            <a:endParaRPr lang="en-US" sz="2000" dirty="0">
              <a:latin typeface="+mn-lt"/>
            </a:endParaRPr>
          </a:p>
          <a:p>
            <a:pPr>
              <a:spcBef>
                <a:spcPts val="0"/>
              </a:spcBef>
            </a:pPr>
            <a:endParaRPr lang="en-US" sz="2000" dirty="0">
              <a:latin typeface="+mn-lt"/>
            </a:endParaRPr>
          </a:p>
          <a:p>
            <a:pPr>
              <a:spcBef>
                <a:spcPts val="0"/>
              </a:spcBef>
            </a:pPr>
            <a:r>
              <a:rPr lang="en-US" sz="2000" dirty="0">
                <a:latin typeface="+mn-lt"/>
              </a:rPr>
              <a:t>Secure Hash Algorithm (SHA)</a:t>
            </a:r>
          </a:p>
        </p:txBody>
      </p:sp>
      <p:sp>
        <p:nvSpPr>
          <p:cNvPr id="8" name="Content">
            <a:extLst>
              <a:ext uri="{FF2B5EF4-FFF2-40B4-BE49-F238E27FC236}">
                <a16:creationId xmlns:a16="http://schemas.microsoft.com/office/drawing/2014/main" id="{6C31C3CF-F503-CC18-4277-74D1CCCC969F}"/>
              </a:ext>
            </a:extLst>
          </p:cNvPr>
          <p:cNvSpPr txBox="1">
            <a:spLocks/>
          </p:cNvSpPr>
          <p:nvPr/>
        </p:nvSpPr>
        <p:spPr>
          <a:xfrm>
            <a:off x="3649756" y="1280159"/>
            <a:ext cx="5395632" cy="859903"/>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A single computer file or set of files that contain the contents of a hard disk created by copying the disk sector-by-sector. It's also called a system image.</a:t>
            </a:r>
          </a:p>
        </p:txBody>
      </p:sp>
      <p:sp>
        <p:nvSpPr>
          <p:cNvPr id="3" name="Content">
            <a:extLst>
              <a:ext uri="{FF2B5EF4-FFF2-40B4-BE49-F238E27FC236}">
                <a16:creationId xmlns:a16="http://schemas.microsoft.com/office/drawing/2014/main" id="{71396476-1E08-F173-E18F-4CBEE83ADDA7}"/>
              </a:ext>
            </a:extLst>
          </p:cNvPr>
          <p:cNvSpPr txBox="1">
            <a:spLocks/>
          </p:cNvSpPr>
          <p:nvPr/>
        </p:nvSpPr>
        <p:spPr>
          <a:xfrm>
            <a:off x="3649756" y="2379566"/>
            <a:ext cx="5395632" cy="480175"/>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t>An algorithm that produces a 128-bit hash value.</a:t>
            </a:r>
            <a:endParaRPr lang="en-US" sz="1800" dirty="0">
              <a:latin typeface="+mn-lt"/>
            </a:endParaRPr>
          </a:p>
        </p:txBody>
      </p:sp>
      <p:sp>
        <p:nvSpPr>
          <p:cNvPr id="5" name="Content">
            <a:extLst>
              <a:ext uri="{FF2B5EF4-FFF2-40B4-BE49-F238E27FC236}">
                <a16:creationId xmlns:a16="http://schemas.microsoft.com/office/drawing/2014/main" id="{52D6F91F-A300-4212-A938-F4D4DB40B215}"/>
              </a:ext>
            </a:extLst>
          </p:cNvPr>
          <p:cNvSpPr txBox="1">
            <a:spLocks/>
          </p:cNvSpPr>
          <p:nvPr/>
        </p:nvSpPr>
        <p:spPr>
          <a:xfrm>
            <a:off x="3649756" y="3429000"/>
            <a:ext cx="5395632" cy="1231374"/>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t>A cryptographic hash function that takes an input and produces a 160-bit (20-byte) hash value known as a message digest. SHA is typically rendered as a 40-digit hexadecimal number.</a:t>
            </a:r>
            <a:endParaRPr lang="en-US" sz="1800" dirty="0">
              <a:latin typeface="+mn-lt"/>
            </a:endParaRPr>
          </a:p>
        </p:txBody>
      </p:sp>
    </p:spTree>
    <p:extLst>
      <p:ext uri="{BB962C8B-B14F-4D97-AF65-F5344CB8AC3E}">
        <p14:creationId xmlns:p14="http://schemas.microsoft.com/office/powerpoint/2010/main" val="1416769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Archives</a:t>
            </a:r>
          </a:p>
        </p:txBody>
      </p:sp>
      <p:pic>
        <p:nvPicPr>
          <p:cNvPr id="5" name="New picture" descr="Illustration of File Archiv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Archives</a:t>
            </a:r>
          </a:p>
        </p:txBody>
      </p:sp>
      <p:pic>
        <p:nvPicPr>
          <p:cNvPr id="5" name="New picture" descr="Illustration of File Archiv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Archives</a:t>
            </a:r>
          </a:p>
        </p:txBody>
      </p:sp>
      <p:pic>
        <p:nvPicPr>
          <p:cNvPr id="5" name="New picture" descr="Illustration of File Archiv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Archives</a:t>
            </a:r>
          </a:p>
        </p:txBody>
      </p:sp>
      <p:pic>
        <p:nvPicPr>
          <p:cNvPr id="5" name="New picture" descr="Illustration of File Archiv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Archives</a:t>
            </a:r>
          </a:p>
        </p:txBody>
      </p:sp>
      <p:pic>
        <p:nvPicPr>
          <p:cNvPr id="5" name="New picture" descr="Illustration of File Archiv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Archives</a:t>
            </a:r>
          </a:p>
        </p:txBody>
      </p:sp>
      <p:pic>
        <p:nvPicPr>
          <p:cNvPr id="5" name="New picture" descr="Illustration of File Archiv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Archives</a:t>
            </a:r>
          </a:p>
        </p:txBody>
      </p:sp>
      <p:pic>
        <p:nvPicPr>
          <p:cNvPr id="5" name="New picture" descr="Illustration of File Archiv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Archives</a:t>
            </a:r>
          </a:p>
        </p:txBody>
      </p:sp>
      <p:pic>
        <p:nvPicPr>
          <p:cNvPr id="5" name="New picture" descr="Illustration of File Archiv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Archives</a:t>
            </a:r>
          </a:p>
        </p:txBody>
      </p:sp>
      <p:pic>
        <p:nvPicPr>
          <p:cNvPr id="5" name="New picture" descr="Illustration of File Archiv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Create a cpio Archive</a:t>
            </a:r>
          </a:p>
        </p:txBody>
      </p:sp>
      <p:sp>
        <p:nvSpPr>
          <p:cNvPr id="2" name="Content"/>
          <p:cNvSpPr>
            <a:spLocks noGrp="1"/>
          </p:cNvSpPr>
          <p:nvPr>
            <p:ph idx="1" hasCustomPrompt="1"/>
          </p:nvPr>
        </p:nvSpPr>
        <p:spPr/>
        <p:txBody>
          <a:bodyPr>
            <a:normAutofit/>
          </a:bodyPr>
          <a:lstStyle/>
          <a:p>
            <a:r>
              <a:rPr lang="en-US" sz="2400" b="1" dirty="0">
                <a:latin typeface="+mn-lt"/>
              </a:rPr>
              <a:t>cat</a:t>
            </a:r>
            <a:r>
              <a:rPr lang="en-US" sz="2400" dirty="0">
                <a:latin typeface="+mn-lt"/>
              </a:rPr>
              <a:t> &lt;file_name&gt; </a:t>
            </a:r>
            <a:r>
              <a:rPr lang="en-US" sz="2400" b="1" dirty="0">
                <a:latin typeface="+mn-lt"/>
              </a:rPr>
              <a:t>| cpio</a:t>
            </a:r>
            <a:r>
              <a:rPr lang="en-US" sz="2400" dirty="0">
                <a:latin typeface="+mn-lt"/>
              </a:rPr>
              <a:t>
</a:t>
            </a:r>
            <a:r>
              <a:rPr lang="en-US" sz="2400" b="1" dirty="0">
                <a:latin typeface="+mn-lt"/>
              </a:rPr>
              <a:t>cat</a:t>
            </a:r>
            <a:r>
              <a:rPr lang="en-US" sz="2400" dirty="0">
                <a:latin typeface="+mn-lt"/>
              </a:rPr>
              <a:t>: finding scattered files
</a:t>
            </a:r>
            <a:r>
              <a:rPr lang="en-US" sz="2400" b="1" dirty="0">
                <a:latin typeface="+mn-lt"/>
              </a:rPr>
              <a:t>find</a:t>
            </a:r>
            <a:r>
              <a:rPr lang="en-US" sz="2400" dirty="0">
                <a:latin typeface="+mn-lt"/>
              </a:rPr>
              <a:t>: finding a specific file
</a:t>
            </a:r>
            <a:r>
              <a:rPr lang="en-US" sz="2400" b="1" dirty="0">
                <a:latin typeface="+mn-lt"/>
              </a:rPr>
              <a:t>ls</a:t>
            </a:r>
            <a:r>
              <a:rPr lang="en-US" sz="2400" dirty="0">
                <a:latin typeface="+mn-lt"/>
              </a:rPr>
              <a:t>: adding files from a single directory</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The cpio command</a:t>
            </a:r>
          </a:p>
        </p:txBody>
      </p:sp>
      <p:pic>
        <p:nvPicPr>
          <p:cNvPr id="5" name="New picture" descr="Illustration of The cpio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The cpio command</a:t>
            </a:r>
          </a:p>
        </p:txBody>
      </p:sp>
      <p:pic>
        <p:nvPicPr>
          <p:cNvPr id="5" name="New picture" descr="Illustration of The cpio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The cpio command</a:t>
            </a:r>
          </a:p>
        </p:txBody>
      </p:sp>
      <p:pic>
        <p:nvPicPr>
          <p:cNvPr id="5" name="New picture" descr="Illustration of The cpio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The cpio command</a:t>
            </a:r>
          </a:p>
        </p:txBody>
      </p:sp>
      <p:pic>
        <p:nvPicPr>
          <p:cNvPr id="5" name="New picture" descr="Illustration of The cpio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The cpio command</a:t>
            </a:r>
          </a:p>
        </p:txBody>
      </p:sp>
      <p:pic>
        <p:nvPicPr>
          <p:cNvPr id="5" name="New picture" descr="Illustration of The cpio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The dd command</a:t>
            </a:r>
          </a:p>
        </p:txBody>
      </p:sp>
      <p:pic>
        <p:nvPicPr>
          <p:cNvPr id="5" name="New picture" descr="Illustration of The dd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The dd command</a:t>
            </a:r>
          </a:p>
        </p:txBody>
      </p:sp>
      <p:pic>
        <p:nvPicPr>
          <p:cNvPr id="5" name="New picture" descr="Illustration of The dd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The dd command</a:t>
            </a:r>
          </a:p>
        </p:txBody>
      </p:sp>
      <p:pic>
        <p:nvPicPr>
          <p:cNvPr id="5" name="New picture" descr="Illustration of The dd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The dd command</a:t>
            </a:r>
          </a:p>
        </p:txBody>
      </p:sp>
      <p:pic>
        <p:nvPicPr>
          <p:cNvPr id="5" name="New picture" descr="Illustration of The dd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The dd command</a:t>
            </a:r>
          </a:p>
        </p:txBody>
      </p:sp>
      <p:pic>
        <p:nvPicPr>
          <p:cNvPr id="5" name="New picture" descr="Illustration of The dd command"/>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191B-1441-6C8E-E665-C94644CBFD7E}"/>
              </a:ext>
            </a:extLst>
          </p:cNvPr>
          <p:cNvSpPr>
            <a:spLocks noGrp="1"/>
          </p:cNvSpPr>
          <p:nvPr>
            <p:ph type="title"/>
          </p:nvPr>
        </p:nvSpPr>
        <p:spPr/>
        <p:txBody>
          <a:bodyPr/>
          <a:lstStyle/>
          <a:p>
            <a:r>
              <a:rPr lang="en-US" dirty="0"/>
              <a:t>Troubleshooting Storage</a:t>
            </a:r>
          </a:p>
        </p:txBody>
      </p:sp>
      <p:sp>
        <p:nvSpPr>
          <p:cNvPr id="3" name="Text Placeholder 2">
            <a:extLst>
              <a:ext uri="{FF2B5EF4-FFF2-40B4-BE49-F238E27FC236}">
                <a16:creationId xmlns:a16="http://schemas.microsoft.com/office/drawing/2014/main" id="{ED842036-5AF9-E84C-7758-EA0776793162}"/>
              </a:ext>
            </a:extLst>
          </p:cNvPr>
          <p:cNvSpPr>
            <a:spLocks noGrp="1"/>
          </p:cNvSpPr>
          <p:nvPr>
            <p:ph type="body" idx="1"/>
          </p:nvPr>
        </p:nvSpPr>
        <p:spPr>
          <a:xfrm>
            <a:off x="623888" y="4589464"/>
            <a:ext cx="7886700" cy="1874089"/>
          </a:xfrm>
        </p:spPr>
        <p:txBody>
          <a:bodyPr>
            <a:normAutofit/>
          </a:bodyPr>
          <a:lstStyle/>
          <a:p>
            <a:pPr marL="342900" indent="-342900">
              <a:buFont typeface="Wingdings" panose="05000000000000000000" pitchFamily="2" charset="2"/>
              <a:buChar char="ü"/>
            </a:pPr>
            <a:r>
              <a:rPr lang="en-US" sz="1600" dirty="0"/>
              <a:t>Common storage issues</a:t>
            </a:r>
          </a:p>
          <a:p>
            <a:pPr marL="627063" lvl="1" indent="-169863">
              <a:buFont typeface="Arial" panose="020B0604020202020204" pitchFamily="34" charset="0"/>
              <a:buChar char="•"/>
            </a:pPr>
            <a:r>
              <a:rPr lang="en-US" sz="1200" dirty="0">
                <a:solidFill>
                  <a:schemeClr val="tx1"/>
                </a:solidFill>
              </a:rPr>
              <a:t>High latency</a:t>
            </a:r>
          </a:p>
          <a:p>
            <a:pPr marL="627063" lvl="1" indent="-169863">
              <a:buFont typeface="Arial" panose="020B0604020202020204" pitchFamily="34" charset="0"/>
              <a:buChar char="•"/>
            </a:pPr>
            <a:r>
              <a:rPr lang="en-US" sz="1200" dirty="0">
                <a:solidFill>
                  <a:schemeClr val="tx1"/>
                </a:solidFill>
              </a:rPr>
              <a:t>Low throughput</a:t>
            </a:r>
          </a:p>
          <a:p>
            <a:pPr marL="627063" lvl="1" indent="-169863">
              <a:buFont typeface="Arial" panose="020B0604020202020204" pitchFamily="34" charset="0"/>
              <a:buChar char="•"/>
            </a:pPr>
            <a:r>
              <a:rPr lang="en-US" sz="1200" dirty="0">
                <a:solidFill>
                  <a:schemeClr val="tx1"/>
                </a:solidFill>
              </a:rPr>
              <a:t>Capacity</a:t>
            </a:r>
          </a:p>
          <a:p>
            <a:pPr marL="627063" lvl="1" indent="-169863">
              <a:buFont typeface="Arial" panose="020B0604020202020204" pitchFamily="34" charset="0"/>
              <a:buChar char="•"/>
            </a:pPr>
            <a:r>
              <a:rPr lang="en-US" sz="1200" dirty="0">
                <a:solidFill>
                  <a:schemeClr val="tx1"/>
                </a:solidFill>
              </a:rPr>
              <a:t>File system</a:t>
            </a:r>
          </a:p>
          <a:p>
            <a:pPr marL="627063" lvl="1" indent="-169863">
              <a:buFont typeface="Arial" panose="020B0604020202020204" pitchFamily="34" charset="0"/>
              <a:buChar char="•"/>
            </a:pPr>
            <a:r>
              <a:rPr lang="en-US" sz="1200" dirty="0">
                <a:solidFill>
                  <a:schemeClr val="tx1"/>
                </a:solidFill>
              </a:rPr>
              <a:t>Hardware</a:t>
            </a:r>
          </a:p>
          <a:p>
            <a:pPr marL="627063" lvl="1" indent="-169863">
              <a:buFont typeface="Arial" panose="020B0604020202020204" pitchFamily="34" charset="0"/>
              <a:buChar char="•"/>
            </a:pPr>
            <a:r>
              <a:rPr lang="en-US" sz="1200" dirty="0">
                <a:solidFill>
                  <a:schemeClr val="tx1"/>
                </a:solidFill>
              </a:rPr>
              <a:t>Mounting</a:t>
            </a:r>
          </a:p>
          <a:p>
            <a:pPr marL="342900" indent="-342900">
              <a:buFont typeface="Wingdings" panose="05000000000000000000" pitchFamily="2" charset="2"/>
              <a:buChar char="ü"/>
            </a:pPr>
            <a:endParaRPr lang="en-US" sz="1600" dirty="0"/>
          </a:p>
        </p:txBody>
      </p:sp>
    </p:spTree>
    <p:extLst>
      <p:ext uri="{BB962C8B-B14F-4D97-AF65-F5344CB8AC3E}">
        <p14:creationId xmlns:p14="http://schemas.microsoft.com/office/powerpoint/2010/main" val="22755163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Key Terms/Definitions</a:t>
            </a:r>
          </a:p>
        </p:txBody>
      </p:sp>
      <p:sp>
        <p:nvSpPr>
          <p:cNvPr id="2" name="Content"/>
          <p:cNvSpPr>
            <a:spLocks noGrp="1"/>
          </p:cNvSpPr>
          <p:nvPr>
            <p:ph idx="1" hasCustomPrompt="1"/>
          </p:nvPr>
        </p:nvSpPr>
        <p:spPr>
          <a:xfrm>
            <a:off x="225239" y="1280162"/>
            <a:ext cx="3288926" cy="4812729"/>
          </a:xfrm>
        </p:spPr>
        <p:txBody>
          <a:bodyPr>
            <a:normAutofit/>
          </a:bodyPr>
          <a:lstStyle/>
          <a:p>
            <a:pPr>
              <a:spcBef>
                <a:spcPts val="0"/>
              </a:spcBef>
            </a:pPr>
            <a:r>
              <a:rPr lang="en-US" sz="2000" dirty="0">
                <a:latin typeface="+mn-lt"/>
              </a:rPr>
              <a:t>IOPS</a:t>
            </a:r>
          </a:p>
          <a:p>
            <a:pPr>
              <a:spcBef>
                <a:spcPts val="0"/>
              </a:spcBef>
            </a:pPr>
            <a:endParaRPr lang="en-US" sz="2000" dirty="0">
              <a:latin typeface="+mn-lt"/>
            </a:endParaRPr>
          </a:p>
          <a:p>
            <a:pPr>
              <a:spcBef>
                <a:spcPts val="0"/>
              </a:spcBef>
            </a:pPr>
            <a:endParaRPr lang="en-US" sz="2000" dirty="0">
              <a:latin typeface="+mn-lt"/>
            </a:endParaRPr>
          </a:p>
          <a:p>
            <a:pPr marL="0" indent="0">
              <a:spcBef>
                <a:spcPts val="0"/>
              </a:spcBef>
              <a:buNone/>
            </a:pPr>
            <a:endParaRPr lang="en-US" sz="2000" dirty="0">
              <a:latin typeface="+mn-lt"/>
            </a:endParaRPr>
          </a:p>
          <a:p>
            <a:pPr>
              <a:spcBef>
                <a:spcPts val="0"/>
              </a:spcBef>
            </a:pPr>
            <a:r>
              <a:rPr lang="en-US" sz="2000" dirty="0" err="1">
                <a:latin typeface="+mn-lt"/>
              </a:rPr>
              <a:t>inode</a:t>
            </a:r>
            <a:endParaRPr lang="en-US" sz="2000" dirty="0">
              <a:latin typeface="+mn-lt"/>
            </a:endParaRPr>
          </a:p>
          <a:p>
            <a:pPr>
              <a:spcBef>
                <a:spcPts val="0"/>
              </a:spcBef>
            </a:pPr>
            <a:endParaRPr lang="en-US" sz="2000" dirty="0">
              <a:latin typeface="+mn-lt"/>
            </a:endParaRPr>
          </a:p>
        </p:txBody>
      </p:sp>
      <p:sp>
        <p:nvSpPr>
          <p:cNvPr id="8" name="Content">
            <a:extLst>
              <a:ext uri="{FF2B5EF4-FFF2-40B4-BE49-F238E27FC236}">
                <a16:creationId xmlns:a16="http://schemas.microsoft.com/office/drawing/2014/main" id="{6C31C3CF-F503-CC18-4277-74D1CCCC969F}"/>
              </a:ext>
            </a:extLst>
          </p:cNvPr>
          <p:cNvSpPr txBox="1">
            <a:spLocks/>
          </p:cNvSpPr>
          <p:nvPr/>
        </p:nvSpPr>
        <p:spPr>
          <a:xfrm>
            <a:off x="3649756" y="1280159"/>
            <a:ext cx="5395632" cy="979656"/>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Input/output operations per second. This is a performance metric that's useful in troubleshooting storage issues.</a:t>
            </a:r>
          </a:p>
        </p:txBody>
      </p:sp>
      <p:sp>
        <p:nvSpPr>
          <p:cNvPr id="3" name="Content">
            <a:extLst>
              <a:ext uri="{FF2B5EF4-FFF2-40B4-BE49-F238E27FC236}">
                <a16:creationId xmlns:a16="http://schemas.microsoft.com/office/drawing/2014/main" id="{71396476-1E08-F173-E18F-4CBEE83ADDA7}"/>
              </a:ext>
            </a:extLst>
          </p:cNvPr>
          <p:cNvSpPr txBox="1">
            <a:spLocks/>
          </p:cNvSpPr>
          <p:nvPr/>
        </p:nvSpPr>
        <p:spPr>
          <a:xfrm>
            <a:off x="3649756" y="2412215"/>
            <a:ext cx="5395632" cy="1016785"/>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baseline="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baseline="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baseline="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baseline="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800" dirty="0">
                <a:latin typeface="+mn-lt"/>
              </a:rPr>
              <a:t>The index node that references file storage locations. One </a:t>
            </a:r>
            <a:r>
              <a:rPr lang="en-US" sz="1800" dirty="0" err="1">
                <a:latin typeface="+mn-lt"/>
              </a:rPr>
              <a:t>inode</a:t>
            </a:r>
            <a:r>
              <a:rPr lang="en-US" sz="1800" dirty="0">
                <a:latin typeface="+mn-lt"/>
              </a:rPr>
              <a:t> is needed for each file on certain Linux file systems.</a:t>
            </a:r>
          </a:p>
        </p:txBody>
      </p:sp>
    </p:spTree>
    <p:extLst>
      <p:ext uri="{BB962C8B-B14F-4D97-AF65-F5344CB8AC3E}">
        <p14:creationId xmlns:p14="http://schemas.microsoft.com/office/powerpoint/2010/main" val="2559717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Common Issues</a:t>
            </a:r>
          </a:p>
        </p:txBody>
      </p:sp>
      <p:sp>
        <p:nvSpPr>
          <p:cNvPr id="2" name="Content"/>
          <p:cNvSpPr>
            <a:spLocks noGrp="1"/>
          </p:cNvSpPr>
          <p:nvPr>
            <p:ph idx="1" hasCustomPrompt="1"/>
          </p:nvPr>
        </p:nvSpPr>
        <p:spPr/>
        <p:txBody>
          <a:bodyPr>
            <a:normAutofit/>
          </a:bodyPr>
          <a:lstStyle/>
          <a:p>
            <a:r>
              <a:rPr lang="en-US" sz="2400" dirty="0">
                <a:latin typeface="+mn-lt"/>
              </a:rPr>
              <a:t>High latency
Low throughput
Capacity
File system
Hardware
Mounting</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Common Storage Issues</a:t>
            </a:r>
          </a:p>
        </p:txBody>
      </p:sp>
      <p:pic>
        <p:nvPicPr>
          <p:cNvPr id="5" name="New picture" descr="Illustration of Common Storage Issu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Common Storage Issues</a:t>
            </a:r>
          </a:p>
        </p:txBody>
      </p:sp>
      <p:pic>
        <p:nvPicPr>
          <p:cNvPr id="5" name="New picture" descr="Illustration of Common Storage Issu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Low Throughput</a:t>
            </a:r>
          </a:p>
        </p:txBody>
      </p:sp>
      <p:sp>
        <p:nvSpPr>
          <p:cNvPr id="2" name="Content"/>
          <p:cNvSpPr>
            <a:spLocks noGrp="1"/>
          </p:cNvSpPr>
          <p:nvPr>
            <p:ph idx="1" hasCustomPrompt="1"/>
          </p:nvPr>
        </p:nvSpPr>
        <p:spPr/>
        <p:txBody>
          <a:bodyPr>
            <a:normAutofit/>
          </a:bodyPr>
          <a:lstStyle/>
          <a:p>
            <a:r>
              <a:rPr lang="en-US" sz="2400" dirty="0">
                <a:latin typeface="+mn-lt"/>
              </a:rPr>
              <a:t>Low latency = higher throughput
High latency = lower throughput</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Common Storage Issues</a:t>
            </a:r>
          </a:p>
        </p:txBody>
      </p:sp>
      <p:pic>
        <p:nvPicPr>
          <p:cNvPr id="5" name="New picture" descr="Illustration of Common Storage Issu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Capacity Issues</a:t>
            </a:r>
          </a:p>
        </p:txBody>
      </p:sp>
      <p:sp>
        <p:nvSpPr>
          <p:cNvPr id="2" name="Content"/>
          <p:cNvSpPr>
            <a:spLocks noGrp="1"/>
          </p:cNvSpPr>
          <p:nvPr>
            <p:ph idx="1" hasCustomPrompt="1"/>
          </p:nvPr>
        </p:nvSpPr>
        <p:spPr/>
        <p:txBody>
          <a:bodyPr>
            <a:normAutofit/>
          </a:bodyPr>
          <a:lstStyle/>
          <a:p>
            <a:r>
              <a:rPr lang="en-US" sz="2400" dirty="0">
                <a:latin typeface="+mn-lt"/>
              </a:rPr>
              <a:t>Required space
Type of data
Storage format
Increased latency
File system corruption
inode exhaustion</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File System Issues</a:t>
            </a:r>
          </a:p>
        </p:txBody>
      </p:sp>
      <p:sp>
        <p:nvSpPr>
          <p:cNvPr id="2" name="Content"/>
          <p:cNvSpPr>
            <a:spLocks noGrp="1"/>
          </p:cNvSpPr>
          <p:nvPr>
            <p:ph idx="1" hasCustomPrompt="1"/>
          </p:nvPr>
        </p:nvSpPr>
        <p:spPr/>
        <p:txBody>
          <a:bodyPr>
            <a:normAutofit/>
          </a:bodyPr>
          <a:lstStyle/>
          <a:p>
            <a:r>
              <a:rPr lang="en-US" sz="2400" dirty="0">
                <a:latin typeface="+mn-lt"/>
              </a:rPr>
              <a:t>File corruption
File system recovery</a:t>
            </a:r>
          </a:p>
          <a:p>
            <a:pPr lvl="1"/>
            <a:r>
              <a:rPr lang="en-US" sz="2000" dirty="0">
                <a:latin typeface="+mn-lt"/>
              </a:rPr>
              <a:t>fsck
Like chkdsk
Third-party utilities</a:t>
            </a:r>
          </a:p>
          <a:p>
            <a:pPr lvl="0"/>
            <a:r>
              <a:rPr lang="en-US" sz="2400" dirty="0">
                <a:latin typeface="+mn-lt"/>
              </a:rPr>
              <a:t>Mismatch</a:t>
            </a:r>
          </a:p>
          <a:p>
            <a:pPr lvl="1"/>
            <a:r>
              <a:rPr lang="en-US" sz="2000" dirty="0">
                <a:latin typeface="+mn-lt"/>
              </a:rPr>
              <a:t>kilobyte vs. kibibyte</a:t>
            </a:r>
          </a:p>
          <a:p>
            <a:pPr lvl="2"/>
            <a:r>
              <a:rPr lang="en-US" sz="1800" dirty="0">
                <a:latin typeface="+mn-lt"/>
              </a:rPr>
              <a:t>kilo = 1,000 bytes
kibi = 1,024 bytes</a:t>
            </a:r>
          </a:p>
          <a:p>
            <a:pPr lvl="1"/>
            <a:r>
              <a:rPr lang="en-US" sz="2000" dirty="0">
                <a:latin typeface="+mn-lt"/>
              </a:rPr>
              <a:t>Resizing a partition
Sparse files</a:t>
            </a:r>
          </a:p>
          <a:p>
            <a:pPr lvl="2"/>
            <a:r>
              <a:rPr lang="en-US" sz="1800" b="1" dirty="0">
                <a:latin typeface="+mn-lt"/>
              </a:rPr>
              <a:t>dd</a:t>
            </a:r>
            <a:r>
              <a:rPr lang="en-US" sz="1800" dirty="0">
                <a:latin typeface="+mn-lt"/>
              </a:rPr>
              <a:t> can commit the reserved space</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File System Maintenance</a:t>
            </a:r>
          </a:p>
        </p:txBody>
      </p:sp>
      <p:pic>
        <p:nvPicPr>
          <p:cNvPr id="5" name="New picture" descr="Illustration of File System Maintenance"/>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Common Storage Issues</a:t>
            </a:r>
          </a:p>
        </p:txBody>
      </p:sp>
      <p:pic>
        <p:nvPicPr>
          <p:cNvPr id="5" name="New picture" descr="Illustration of Common Storage Issu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I/O Schedulers</a:t>
            </a:r>
          </a:p>
        </p:txBody>
      </p:sp>
      <p:sp>
        <p:nvSpPr>
          <p:cNvPr id="2" name="Content"/>
          <p:cNvSpPr>
            <a:spLocks noGrp="1"/>
          </p:cNvSpPr>
          <p:nvPr>
            <p:ph idx="1" hasCustomPrompt="1"/>
          </p:nvPr>
        </p:nvSpPr>
        <p:spPr/>
        <p:txBody>
          <a:bodyPr>
            <a:normAutofit/>
          </a:bodyPr>
          <a:lstStyle/>
          <a:p>
            <a:r>
              <a:rPr lang="en-US" sz="2400" dirty="0">
                <a:latin typeface="+mn-lt"/>
              </a:rPr>
              <a:t>Improve throughput
Balances with fair access
Non-multiqueue</a:t>
            </a:r>
          </a:p>
          <a:p>
            <a:pPr lvl="1"/>
            <a:r>
              <a:rPr lang="en-US" sz="2000" dirty="0">
                <a:latin typeface="+mn-lt"/>
              </a:rPr>
              <a:t>deadline
Completely Fair Queuing (ch)
noop (no-operation)</a:t>
            </a:r>
          </a:p>
          <a:p>
            <a:pPr lvl="0"/>
            <a:r>
              <a:rPr lang="en-US" sz="2400" dirty="0">
                <a:latin typeface="+mn-lt"/>
              </a:rPr>
              <a:t>Multiqueue</a:t>
            </a:r>
          </a:p>
          <a:p>
            <a:pPr lvl="1"/>
            <a:r>
              <a:rPr lang="en-US" sz="2000" dirty="0">
                <a:latin typeface="+mn-lt"/>
              </a:rPr>
              <a:t>Budget Fair Queuing (bfq)
kyber
None</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Common Storage Issues</a:t>
            </a:r>
          </a:p>
        </p:txBody>
      </p:sp>
      <p:pic>
        <p:nvPicPr>
          <p:cNvPr id="5" name="New picture" descr="Illustration of Common Storage Issues"/>
          <p:cNvPicPr/>
          <p:nvPr/>
        </p:nvPicPr>
        <p:blipFill>
          <a:blip r:embed="rId2"/>
          <a:srcRect/>
          <a:stretch>
            <a:fillRect/>
          </a:stretch>
        </p:blipFill>
        <p:spPr>
          <a:xfrm>
            <a:off x="1184339" y="1817370"/>
            <a:ext cx="6677025" cy="3760410"/>
          </a:xfrm>
          <a:prstGeom prst="rect">
            <a:avLst/>
          </a:prstGeom>
          <a:ln>
            <a:solidFill>
              <a:schemeClr val="tx2">
                <a:lumMod val="60000"/>
                <a:lumOff val="40000"/>
              </a:schemeClr>
            </a:solidFill>
          </a:ln>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dirty="0"/>
              <a:t>Mount Option Issues</a:t>
            </a:r>
          </a:p>
        </p:txBody>
      </p:sp>
      <p:sp>
        <p:nvSpPr>
          <p:cNvPr id="2" name="Content"/>
          <p:cNvSpPr>
            <a:spLocks noGrp="1"/>
          </p:cNvSpPr>
          <p:nvPr>
            <p:ph idx="1" hasCustomPrompt="1"/>
          </p:nvPr>
        </p:nvSpPr>
        <p:spPr/>
        <p:txBody>
          <a:bodyPr>
            <a:normAutofit/>
          </a:bodyPr>
          <a:lstStyle/>
          <a:p>
            <a:r>
              <a:rPr lang="en-US" sz="2400" dirty="0">
                <a:latin typeface="+mn-lt"/>
              </a:rPr>
              <a:t>Make sure the file system is loaded on the local Linux system
You must have the credentials and IP info of the foreign system
The local mount point must exist
Specific options</a:t>
            </a:r>
          </a:p>
          <a:p>
            <a:pPr lvl="1"/>
            <a:r>
              <a:rPr lang="en-US" sz="2000" dirty="0">
                <a:latin typeface="+mn-lt"/>
              </a:rPr>
              <a:t>Read-only (RO)
remount</a:t>
            </a:r>
          </a:p>
        </p:txBody>
      </p:sp>
    </p:spTree>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w="15875">
          <a:solidFill>
            <a:schemeClr val="tx1"/>
          </a:solidFill>
        </a:ln>
      </a:spPr>
      <a:bodyPr rtlCol="0" anchor="ctr"/>
      <a:lstStyle>
        <a:defPPr algn="ctr">
          <a:defRPr sz="105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9920</TotalTime>
  <Words>1168</Words>
  <Application>Microsoft Office PowerPoint</Application>
  <PresentationFormat>On-screen Show (4:3)</PresentationFormat>
  <Paragraphs>221</Paragraphs>
  <Slides>93</Slides>
  <Notes>1</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Arial Rounded MT Bold</vt:lpstr>
      <vt:lpstr>Calibri</vt:lpstr>
      <vt:lpstr>Calibri Light</vt:lpstr>
      <vt:lpstr>Pathway Gothic One</vt:lpstr>
      <vt:lpstr>Roboto</vt:lpstr>
      <vt:lpstr>Wingdings</vt:lpstr>
      <vt:lpstr>Office Theme</vt:lpstr>
      <vt:lpstr>Disk &amp; File System Management</vt:lpstr>
      <vt:lpstr>Agenda</vt:lpstr>
      <vt:lpstr>File System Maintenance</vt:lpstr>
      <vt:lpstr>Key Terms/Definitions</vt:lpstr>
      <vt:lpstr>File System Maintenance</vt:lpstr>
      <vt:lpstr>File System Maintenance</vt:lpstr>
      <vt:lpstr>File System Maintenance</vt:lpstr>
      <vt:lpstr>File System Maintenance</vt:lpstr>
      <vt:lpstr>File System Maintenance</vt:lpstr>
      <vt:lpstr>File System Maintenance</vt:lpstr>
      <vt:lpstr>File System Maintenance</vt:lpstr>
      <vt:lpstr>File System Maintenance</vt:lpstr>
      <vt:lpstr>File System Maintenance</vt:lpstr>
      <vt:lpstr>File System Maintenance</vt:lpstr>
      <vt:lpstr>File System Maintenance</vt:lpstr>
      <vt:lpstr>File System Maintenance</vt:lpstr>
      <vt:lpstr>File System Maintenance</vt:lpstr>
      <vt:lpstr>File System Maintenance</vt:lpstr>
      <vt:lpstr>Disk Quotas</vt:lpstr>
      <vt:lpstr>Key Terms/Definitions</vt:lpstr>
      <vt:lpstr>Disk Quotas</vt:lpstr>
      <vt:lpstr>Disk Quotas</vt:lpstr>
      <vt:lpstr>Disk Quotas</vt:lpstr>
      <vt:lpstr>Disk Quotas</vt:lpstr>
      <vt:lpstr>Disk Quotas</vt:lpstr>
      <vt:lpstr>Disk Quotas</vt:lpstr>
      <vt:lpstr>Disk Quotas</vt:lpstr>
      <vt:lpstr>Ownership</vt:lpstr>
      <vt:lpstr>Key Terms/Definitions</vt:lpstr>
      <vt:lpstr>Ownership</vt:lpstr>
      <vt:lpstr>Ownership</vt:lpstr>
      <vt:lpstr>Ownership</vt:lpstr>
      <vt:lpstr>Ownership</vt:lpstr>
      <vt:lpstr>Ownership</vt:lpstr>
      <vt:lpstr>Ownership</vt:lpstr>
      <vt:lpstr>Ownership</vt:lpstr>
      <vt:lpstr>Permissions</vt:lpstr>
      <vt:lpstr>Key Terms/Definitions</vt:lpstr>
      <vt:lpstr>The unmask Command</vt:lpstr>
      <vt:lpstr>Key Terms/Definitions</vt:lpstr>
      <vt:lpstr>The umask Command</vt:lpstr>
      <vt:lpstr>The umask Command</vt:lpstr>
      <vt:lpstr>The umask Command</vt:lpstr>
      <vt:lpstr>The umask Command</vt:lpstr>
      <vt:lpstr>The umask Command</vt:lpstr>
      <vt:lpstr>The umask Command</vt:lpstr>
      <vt:lpstr>Special Permissions</vt:lpstr>
      <vt:lpstr>Key Terms/Definitions</vt:lpstr>
      <vt:lpstr>Special Permissions</vt:lpstr>
      <vt:lpstr>Special Permissions</vt:lpstr>
      <vt:lpstr>Special Permissions</vt:lpstr>
      <vt:lpstr>Access Control Lists</vt:lpstr>
      <vt:lpstr>Key Terms/Definitions</vt:lpstr>
      <vt:lpstr>Introduction to ACLs</vt:lpstr>
      <vt:lpstr>FACLs</vt:lpstr>
      <vt:lpstr>Introduction to ACLs</vt:lpstr>
      <vt:lpstr>Introduction to ACLs</vt:lpstr>
      <vt:lpstr>Archive and Backup</vt:lpstr>
      <vt:lpstr>Key Terms/Definitions</vt:lpstr>
      <vt:lpstr>Key Terms/Definitions</vt:lpstr>
      <vt:lpstr>File Archives</vt:lpstr>
      <vt:lpstr>File Archives</vt:lpstr>
      <vt:lpstr>File Archives</vt:lpstr>
      <vt:lpstr>File Archives</vt:lpstr>
      <vt:lpstr>File Archives</vt:lpstr>
      <vt:lpstr>File Archives</vt:lpstr>
      <vt:lpstr>File Archives</vt:lpstr>
      <vt:lpstr>File Archives</vt:lpstr>
      <vt:lpstr>File Archives</vt:lpstr>
      <vt:lpstr>Create a cpio Archive</vt:lpstr>
      <vt:lpstr>The cpio command</vt:lpstr>
      <vt:lpstr>The cpio command</vt:lpstr>
      <vt:lpstr>The cpio command</vt:lpstr>
      <vt:lpstr>The cpio command</vt:lpstr>
      <vt:lpstr>The cpio command</vt:lpstr>
      <vt:lpstr>The dd command</vt:lpstr>
      <vt:lpstr>The dd command</vt:lpstr>
      <vt:lpstr>The dd command</vt:lpstr>
      <vt:lpstr>The dd command</vt:lpstr>
      <vt:lpstr>The dd command</vt:lpstr>
      <vt:lpstr>Troubleshooting Storage</vt:lpstr>
      <vt:lpstr>Key Terms/Definitions</vt:lpstr>
      <vt:lpstr>Common Issues</vt:lpstr>
      <vt:lpstr>Common Storage Issues</vt:lpstr>
      <vt:lpstr>Common Storage Issues</vt:lpstr>
      <vt:lpstr>Low Throughput</vt:lpstr>
      <vt:lpstr>Common Storage Issues</vt:lpstr>
      <vt:lpstr>Capacity Issues</vt:lpstr>
      <vt:lpstr>File System Issues</vt:lpstr>
      <vt:lpstr>Common Storage Issues</vt:lpstr>
      <vt:lpstr>I/O Schedulers</vt:lpstr>
      <vt:lpstr>Common Storage Issues</vt:lpstr>
      <vt:lpstr>Mount Option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ICS 111</dc:title>
  <dc:creator>Joel Nonnweiler</dc:creator>
  <cp:lastModifiedBy>Wilcox, Dean A.</cp:lastModifiedBy>
  <cp:revision>197</cp:revision>
  <cp:lastPrinted>2023-01-05T20:06:48Z</cp:lastPrinted>
  <dcterms:created xsi:type="dcterms:W3CDTF">2021-07-13T23:03:41Z</dcterms:created>
  <dcterms:modified xsi:type="dcterms:W3CDTF">2023-09-18T14:55:08Z</dcterms:modified>
</cp:coreProperties>
</file>